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26"/>
  </p:notesMasterIdLst>
  <p:sldIdLst>
    <p:sldId id="263" r:id="rId2"/>
    <p:sldId id="324" r:id="rId3"/>
    <p:sldId id="325" r:id="rId4"/>
    <p:sldId id="333" r:id="rId5"/>
    <p:sldId id="326" r:id="rId6"/>
    <p:sldId id="334" r:id="rId7"/>
    <p:sldId id="327" r:id="rId8"/>
    <p:sldId id="335" r:id="rId9"/>
    <p:sldId id="328" r:id="rId10"/>
    <p:sldId id="341" r:id="rId11"/>
    <p:sldId id="347" r:id="rId12"/>
    <p:sldId id="348" r:id="rId13"/>
    <p:sldId id="336" r:id="rId14"/>
    <p:sldId id="349" r:id="rId15"/>
    <p:sldId id="342" r:id="rId16"/>
    <p:sldId id="350" r:id="rId17"/>
    <p:sldId id="343" r:id="rId18"/>
    <p:sldId id="351" r:id="rId19"/>
    <p:sldId id="344" r:id="rId20"/>
    <p:sldId id="352" r:id="rId21"/>
    <p:sldId id="345" r:id="rId22"/>
    <p:sldId id="353" r:id="rId23"/>
    <p:sldId id="346" r:id="rId24"/>
    <p:sldId id="319" r:id="rId25"/>
  </p:sldIdLst>
  <p:sldSz cx="12192000" cy="6858000"/>
  <p:notesSz cx="6858000" cy="9144000"/>
  <p:embeddedFontLst>
    <p:embeddedFont>
      <p:font typeface="Sommet Light" panose="02000505000000020004" pitchFamily="50" charset="-18"/>
      <p:regular r:id="rId27"/>
    </p:embeddedFont>
  </p:embeddedFontLst>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572" userDrawn="1">
          <p15:clr>
            <a:srgbClr val="A4A3A4"/>
          </p15:clr>
        </p15:guide>
        <p15:guide id="2" pos="438" userDrawn="1">
          <p15:clr>
            <a:srgbClr val="A4A3A4"/>
          </p15:clr>
        </p15:guide>
        <p15:guide id="3" orient="horz" pos="1003"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F7F7F"/>
    <a:srgbClr val="1C94D2"/>
    <a:srgbClr val="FFFFFF"/>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
    <a:wholeTbl>
      <a:tcTxStyle>
        <a:font>
          <a:latin typeface="+mn-lt"/>
          <a:ea typeface="+mn-ea"/>
          <a:cs typeface="+mn-cs"/>
        </a:font>
        <a:srgbClr val="000000"/>
      </a:tcTxStyle>
      <a:tcStyle>
        <a:tcBdr>
          <a:left>
            <a:ln w="12701" cap="flat" cmpd="sng" algn="ctr">
              <a:solidFill>
                <a:srgbClr val="FFFFFF"/>
              </a:solidFill>
              <a:prstDash val="solid"/>
              <a:round/>
              <a:headEnd type="none" w="med" len="med"/>
              <a:tailEnd type="none" w="med" len="med"/>
            </a:ln>
          </a:left>
          <a:right>
            <a:ln w="12701" cap="flat" cmpd="sng" algn="ctr">
              <a:solidFill>
                <a:srgbClr val="FFFFFF"/>
              </a:solidFill>
              <a:prstDash val="solid"/>
              <a:round/>
              <a:headEnd type="none" w="med" len="med"/>
              <a:tailEnd type="none" w="med" len="med"/>
            </a:ln>
          </a:right>
          <a:top>
            <a:ln w="12701" cap="flat" cmpd="sng" algn="ctr">
              <a:solidFill>
                <a:srgbClr val="FFFFFF"/>
              </a:solidFill>
              <a:prstDash val="solid"/>
              <a:round/>
              <a:headEnd type="none" w="med" len="med"/>
              <a:tailEnd type="none" w="med" len="med"/>
            </a:ln>
          </a:top>
          <a:bottom>
            <a:ln w="12701" cap="flat" cmpd="sng" algn="ctr">
              <a:solidFill>
                <a:srgbClr val="FFFFFF"/>
              </a:solidFill>
              <a:prstDash val="solid"/>
              <a:round/>
              <a:headEnd type="none" w="med" len="med"/>
              <a:tailEnd type="none" w="med" len="med"/>
            </a:ln>
          </a:bottom>
        </a:tcBdr>
        <a:fill>
          <a:solidFill>
            <a:srgbClr val="E9EBF5"/>
          </a:solidFill>
        </a:fill>
      </a:tcStyle>
    </a:wholeTbl>
    <a:band1H>
      <a:tcStyle>
        <a:tcBdr/>
        <a:fill>
          <a:solidFill>
            <a:srgbClr val="CFD5EA"/>
          </a:solidFill>
        </a:fill>
      </a:tcStyle>
    </a:band1H>
    <a:band2H>
      <a:tcStyle>
        <a:tcBdr/>
      </a:tcStyle>
    </a:band2H>
    <a:band1V>
      <a:tcStyle>
        <a:tcBdr/>
        <a:fill>
          <a:solidFill>
            <a:srgbClr val="CFD5EA"/>
          </a:solidFill>
        </a:fill>
      </a:tcStyle>
    </a:band1V>
    <a:band2V>
      <a:tcStyle>
        <a:tcBdr/>
      </a:tcStyle>
    </a:band2V>
    <a:lastCol>
      <a:tcTxStyle b="on">
        <a:font>
          <a:latin typeface="+mn-lt"/>
          <a:ea typeface="+mn-ea"/>
          <a:cs typeface="+mn-cs"/>
        </a:font>
        <a:srgbClr val="FFFFFF"/>
      </a:tcTxStyle>
      <a:tcStyle>
        <a:tcBdr/>
        <a:fill>
          <a:solidFill>
            <a:srgbClr val="4472C4"/>
          </a:solidFill>
        </a:fill>
      </a:tcStyle>
    </a:lastCol>
    <a:firstCol>
      <a:tcTxStyle b="on">
        <a:font>
          <a:latin typeface="+mn-lt"/>
          <a:ea typeface="+mn-ea"/>
          <a:cs typeface="+mn-cs"/>
        </a:font>
        <a:srgbClr val="FFFFFF"/>
      </a:tcTxStyle>
      <a:tcStyle>
        <a:tcBdr/>
        <a:fill>
          <a:solidFill>
            <a:srgbClr val="4472C4"/>
          </a:solidFill>
        </a:fill>
      </a:tcStyle>
    </a:firstCol>
    <a:lastRow>
      <a:tcTxStyle b="on">
        <a:font>
          <a:latin typeface="+mn-lt"/>
          <a:ea typeface="+mn-ea"/>
          <a:cs typeface="+mn-cs"/>
        </a:font>
        <a:srgbClr val="FFFFFF"/>
      </a:tcTxStyle>
      <a:tcStyle>
        <a:tcBdr>
          <a:top>
            <a:ln w="38103" cap="flat" cmpd="sng" algn="ctr">
              <a:solidFill>
                <a:srgbClr val="FFFFFF"/>
              </a:solidFill>
              <a:prstDash val="solid"/>
              <a:round/>
              <a:headEnd type="none" w="med" len="med"/>
              <a:tailEnd type="none" w="med" len="med"/>
            </a:ln>
          </a:top>
        </a:tcBdr>
        <a:fill>
          <a:solidFill>
            <a:srgbClr val="4472C4"/>
          </a:solidFill>
        </a:fill>
      </a:tcStyle>
    </a:lastRow>
    <a:firstRow>
      <a:tcTxStyle b="on">
        <a:font>
          <a:latin typeface="+mn-lt"/>
          <a:ea typeface="+mn-ea"/>
          <a:cs typeface="+mn-cs"/>
        </a:font>
        <a:srgbClr val="FFFFFF"/>
      </a:tcTxStyle>
      <a:tcStyle>
        <a:tcBdr>
          <a:bottom>
            <a:ln w="38103" cap="flat" cmpd="sng" algn="ctr">
              <a:solidFill>
                <a:srgbClr val="FFFFFF"/>
              </a:solidFill>
              <a:prstDash val="solid"/>
              <a:round/>
              <a:headEnd type="none" w="med" len="med"/>
              <a:tailEnd type="none" w="med" len="med"/>
            </a:ln>
          </a:bottom>
        </a:tcBdr>
        <a:fill>
          <a:solidFill>
            <a:srgbClr val="4472C4"/>
          </a:solidFill>
        </a:fill>
      </a:tcStyle>
    </a:firstRow>
  </a:tblStyle>
  <a:tblStyle styleId="{7DF18680-E054-41AD-8BC1-D1AEF772440D}" styleName="Styl pośredni 2 — Ak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6E25E649-3F16-4E02-A733-19D2CDBF48F0}" styleName="Styl pośredni 3 — Ak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2D5ABB26-0587-4C30-8999-92F81FD0307C}" styleName="Bez stylu, bez siatki">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Bez stylu, siatka tabeli">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6" d="100"/>
          <a:sy n="76" d="100"/>
        </p:scale>
        <p:origin x="840" y="43"/>
      </p:cViewPr>
      <p:guideLst>
        <p:guide orient="horz" pos="572"/>
        <p:guide pos="438"/>
        <p:guide orient="horz" pos="1003"/>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ymbol zastępczy nagłówka 1"/>
          <p:cNvSpPr txBox="1">
            <a:spLocks noGrp="1"/>
          </p:cNvSpPr>
          <p:nvPr>
            <p:ph type="hdr" sz="quarter"/>
          </p:nvPr>
        </p:nvSpPr>
        <p:spPr>
          <a:xfrm>
            <a:off x="0" y="0"/>
            <a:ext cx="2971800" cy="458791"/>
          </a:xfrm>
          <a:prstGeom prst="rect">
            <a:avLst/>
          </a:prstGeom>
          <a:noFill/>
          <a:ln>
            <a:noFill/>
          </a:ln>
        </p:spPr>
        <p:txBody>
          <a:bodyPr vert="horz" wrap="square" lIns="91440" tIns="45720" rIns="91440" bIns="45720" anchor="t" anchorCtr="0" compatLnSpc="1">
            <a:noAutofit/>
          </a:bodyPr>
          <a:lstStyle>
            <a:lvl1pPr marL="0" marR="0" lvl="0" indent="0" algn="l" defTabSz="914400" rtl="0" fontAlgn="auto" hangingPunct="1">
              <a:lnSpc>
                <a:spcPct val="100000"/>
              </a:lnSpc>
              <a:spcBef>
                <a:spcPts val="0"/>
              </a:spcBef>
              <a:spcAft>
                <a:spcPts val="0"/>
              </a:spcAft>
              <a:buNone/>
              <a:tabLst/>
              <a:defRPr lang="pl-PL" sz="1200" b="0" i="0" u="none" strike="noStrike" kern="1200" cap="none" spc="0" baseline="0">
                <a:solidFill>
                  <a:srgbClr val="000000"/>
                </a:solidFill>
                <a:uFillTx/>
                <a:latin typeface="Calibri"/>
              </a:defRPr>
            </a:lvl1pPr>
          </a:lstStyle>
          <a:p>
            <a:pPr lvl="0"/>
            <a:endParaRPr lang="pl-PL"/>
          </a:p>
        </p:txBody>
      </p:sp>
      <p:sp>
        <p:nvSpPr>
          <p:cNvPr id="3" name="Symbol zastępczy daty 2"/>
          <p:cNvSpPr txBox="1">
            <a:spLocks noGrp="1"/>
          </p:cNvSpPr>
          <p:nvPr>
            <p:ph type="dt" idx="1"/>
          </p:nvPr>
        </p:nvSpPr>
        <p:spPr>
          <a:xfrm>
            <a:off x="3884608" y="0"/>
            <a:ext cx="2971800" cy="458791"/>
          </a:xfrm>
          <a:prstGeom prst="rect">
            <a:avLst/>
          </a:prstGeom>
          <a:noFill/>
          <a:ln>
            <a:noFill/>
          </a:ln>
        </p:spPr>
        <p:txBody>
          <a:bodyPr vert="horz" wrap="square" lIns="91440" tIns="45720" rIns="91440" bIns="45720" anchor="t" anchorCtr="0" compatLnSpc="1">
            <a:noAutofit/>
          </a:bodyPr>
          <a:lstStyle>
            <a:lvl1pPr marL="0" marR="0" lvl="0" indent="0" algn="r" defTabSz="914400" rtl="0" fontAlgn="auto" hangingPunct="1">
              <a:lnSpc>
                <a:spcPct val="100000"/>
              </a:lnSpc>
              <a:spcBef>
                <a:spcPts val="0"/>
              </a:spcBef>
              <a:spcAft>
                <a:spcPts val="0"/>
              </a:spcAft>
              <a:buNone/>
              <a:tabLst/>
              <a:defRPr lang="pl-PL" sz="1200" b="0" i="0" u="none" strike="noStrike" kern="1200" cap="none" spc="0" baseline="0">
                <a:solidFill>
                  <a:srgbClr val="000000"/>
                </a:solidFill>
                <a:uFillTx/>
                <a:latin typeface="Calibri"/>
              </a:defRPr>
            </a:lvl1pPr>
          </a:lstStyle>
          <a:p>
            <a:pPr lvl="0"/>
            <a:fld id="{C470E74C-7DBD-4F26-A4C7-2051D4A5FBBF}" type="datetime1">
              <a:rPr lang="pl-PL"/>
              <a:pPr lvl="0"/>
              <a:t>19.04.2024</a:t>
            </a:fld>
            <a:endParaRPr lang="pl-PL"/>
          </a:p>
        </p:txBody>
      </p:sp>
      <p:sp>
        <p:nvSpPr>
          <p:cNvPr id="4" name="Symbol zastępczy obrazu slajdu 3"/>
          <p:cNvSpPr>
            <a:spLocks noGrp="1" noRot="1" noChangeAspect="1"/>
          </p:cNvSpPr>
          <p:nvPr>
            <p:ph type="sldImg" idx="2"/>
          </p:nvPr>
        </p:nvSpPr>
        <p:spPr>
          <a:xfrm>
            <a:off x="685800" y="1143000"/>
            <a:ext cx="5486400" cy="3086099"/>
          </a:xfrm>
          <a:prstGeom prst="rect">
            <a:avLst/>
          </a:prstGeom>
          <a:noFill/>
          <a:ln w="12701">
            <a:solidFill>
              <a:srgbClr val="000000"/>
            </a:solidFill>
            <a:prstDash val="solid"/>
          </a:ln>
        </p:spPr>
      </p:sp>
      <p:sp>
        <p:nvSpPr>
          <p:cNvPr id="5" name="Symbol zastępczy notatek 4"/>
          <p:cNvSpPr txBox="1">
            <a:spLocks noGrp="1"/>
          </p:cNvSpPr>
          <p:nvPr>
            <p:ph type="body" sz="quarter" idx="3"/>
          </p:nvPr>
        </p:nvSpPr>
        <p:spPr>
          <a:xfrm>
            <a:off x="685800" y="4400549"/>
            <a:ext cx="5486400" cy="3600450"/>
          </a:xfrm>
          <a:prstGeom prst="rect">
            <a:avLst/>
          </a:prstGeom>
          <a:noFill/>
          <a:ln>
            <a:noFill/>
          </a:ln>
        </p:spPr>
        <p:txBody>
          <a:bodyPr vert="horz" wrap="square" lIns="91440" tIns="45720" rIns="91440" bIns="45720" anchor="t" anchorCtr="0" compatLnSpc="1">
            <a:noAutofit/>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6" name="Symbol zastępczy stopki 5"/>
          <p:cNvSpPr txBox="1">
            <a:spLocks noGrp="1"/>
          </p:cNvSpPr>
          <p:nvPr>
            <p:ph type="ftr" sz="quarter" idx="4"/>
          </p:nvPr>
        </p:nvSpPr>
        <p:spPr>
          <a:xfrm>
            <a:off x="0" y="8685208"/>
            <a:ext cx="2971800" cy="458791"/>
          </a:xfrm>
          <a:prstGeom prst="rect">
            <a:avLst/>
          </a:prstGeom>
          <a:noFill/>
          <a:ln>
            <a:noFill/>
          </a:ln>
        </p:spPr>
        <p:txBody>
          <a:bodyPr vert="horz" wrap="square" lIns="91440" tIns="45720" rIns="91440" bIns="45720" anchor="b" anchorCtr="0" compatLnSpc="1">
            <a:noAutofit/>
          </a:bodyPr>
          <a:lstStyle>
            <a:lvl1pPr marL="0" marR="0" lvl="0" indent="0" algn="l" defTabSz="914400" rtl="0" fontAlgn="auto" hangingPunct="1">
              <a:lnSpc>
                <a:spcPct val="100000"/>
              </a:lnSpc>
              <a:spcBef>
                <a:spcPts val="0"/>
              </a:spcBef>
              <a:spcAft>
                <a:spcPts val="0"/>
              </a:spcAft>
              <a:buNone/>
              <a:tabLst/>
              <a:defRPr lang="pl-PL" sz="1200" b="0" i="0" u="none" strike="noStrike" kern="1200" cap="none" spc="0" baseline="0">
                <a:solidFill>
                  <a:srgbClr val="000000"/>
                </a:solidFill>
                <a:uFillTx/>
                <a:latin typeface="Calibri"/>
              </a:defRPr>
            </a:lvl1pPr>
          </a:lstStyle>
          <a:p>
            <a:pPr lvl="0"/>
            <a:endParaRPr lang="pl-PL"/>
          </a:p>
        </p:txBody>
      </p:sp>
      <p:sp>
        <p:nvSpPr>
          <p:cNvPr id="7" name="Symbol zastępczy numeru slajdu 6"/>
          <p:cNvSpPr txBox="1">
            <a:spLocks noGrp="1"/>
          </p:cNvSpPr>
          <p:nvPr>
            <p:ph type="sldNum" sz="quarter" idx="5"/>
          </p:nvPr>
        </p:nvSpPr>
        <p:spPr>
          <a:xfrm>
            <a:off x="3884608" y="8685208"/>
            <a:ext cx="2971800" cy="458791"/>
          </a:xfrm>
          <a:prstGeom prst="rect">
            <a:avLst/>
          </a:prstGeom>
          <a:noFill/>
          <a:ln>
            <a:noFill/>
          </a:ln>
        </p:spPr>
        <p:txBody>
          <a:bodyPr vert="horz" wrap="square" lIns="91440" tIns="45720" rIns="91440" bIns="45720" anchor="b" anchorCtr="0" compatLnSpc="1">
            <a:noAutofit/>
          </a:bodyPr>
          <a:lstStyle>
            <a:lvl1pPr marL="0" marR="0" lvl="0" indent="0" algn="r" defTabSz="914400" rtl="0" fontAlgn="auto" hangingPunct="1">
              <a:lnSpc>
                <a:spcPct val="100000"/>
              </a:lnSpc>
              <a:spcBef>
                <a:spcPts val="0"/>
              </a:spcBef>
              <a:spcAft>
                <a:spcPts val="0"/>
              </a:spcAft>
              <a:buNone/>
              <a:tabLst/>
              <a:defRPr lang="pl-PL" sz="1200" b="0" i="0" u="none" strike="noStrike" kern="1200" cap="none" spc="0" baseline="0">
                <a:solidFill>
                  <a:srgbClr val="000000"/>
                </a:solidFill>
                <a:uFillTx/>
                <a:latin typeface="Calibri"/>
              </a:defRPr>
            </a:lvl1pPr>
          </a:lstStyle>
          <a:p>
            <a:pPr lvl="0"/>
            <a:fld id="{36C0D0E7-0925-43B3-B6A9-20BD4BC7445C}" type="slidenum">
              <a:t>‹#›</a:t>
            </a:fld>
            <a:endParaRPr lang="pl-PL"/>
          </a:p>
        </p:txBody>
      </p:sp>
    </p:spTree>
    <p:extLst>
      <p:ext uri="{BB962C8B-B14F-4D97-AF65-F5344CB8AC3E}">
        <p14:creationId xmlns:p14="http://schemas.microsoft.com/office/powerpoint/2010/main" val="3057610419"/>
      </p:ext>
    </p:extLst>
  </p:cSld>
  <p:clrMap bg1="lt1" tx1="dk1" bg2="lt2" tx2="dk2" accent1="accent1" accent2="accent2" accent3="accent3" accent4="accent4" accent5="accent5" accent6="accent6" hlink="hlink" folHlink="folHlink"/>
  <p:notesStyle>
    <a:lvl1pPr marL="0" marR="0" lvl="0" indent="0" algn="l" defTabSz="914400" rtl="0" fontAlgn="auto" hangingPunct="1">
      <a:lnSpc>
        <a:spcPct val="100000"/>
      </a:lnSpc>
      <a:spcBef>
        <a:spcPts val="0"/>
      </a:spcBef>
      <a:spcAft>
        <a:spcPts val="0"/>
      </a:spcAft>
      <a:buNone/>
      <a:tabLst/>
      <a:defRPr lang="pl-PL" sz="1200" b="0" i="0" u="none" strike="noStrike" kern="1200" cap="none" spc="0" baseline="0">
        <a:solidFill>
          <a:srgbClr val="000000"/>
        </a:solidFill>
        <a:uFillTx/>
        <a:latin typeface="Calibri"/>
      </a:defRPr>
    </a:lvl1pPr>
    <a:lvl2pPr marL="457200" marR="0" lvl="1" indent="0" algn="l" defTabSz="914400" rtl="0" fontAlgn="auto" hangingPunct="1">
      <a:lnSpc>
        <a:spcPct val="100000"/>
      </a:lnSpc>
      <a:spcBef>
        <a:spcPts val="0"/>
      </a:spcBef>
      <a:spcAft>
        <a:spcPts val="0"/>
      </a:spcAft>
      <a:buNone/>
      <a:tabLst/>
      <a:defRPr lang="pl-PL" sz="1200" b="0" i="0" u="none" strike="noStrike" kern="1200" cap="none" spc="0" baseline="0">
        <a:solidFill>
          <a:srgbClr val="000000"/>
        </a:solidFill>
        <a:uFillTx/>
        <a:latin typeface="Calibri"/>
      </a:defRPr>
    </a:lvl2pPr>
    <a:lvl3pPr marL="914400" marR="0" lvl="2" indent="0" algn="l" defTabSz="914400" rtl="0" fontAlgn="auto" hangingPunct="1">
      <a:lnSpc>
        <a:spcPct val="100000"/>
      </a:lnSpc>
      <a:spcBef>
        <a:spcPts val="0"/>
      </a:spcBef>
      <a:spcAft>
        <a:spcPts val="0"/>
      </a:spcAft>
      <a:buNone/>
      <a:tabLst/>
      <a:defRPr lang="pl-PL" sz="1200" b="0" i="0" u="none" strike="noStrike" kern="1200" cap="none" spc="0" baseline="0">
        <a:solidFill>
          <a:srgbClr val="000000"/>
        </a:solidFill>
        <a:uFillTx/>
        <a:latin typeface="Calibri"/>
      </a:defRPr>
    </a:lvl3pPr>
    <a:lvl4pPr marL="1371600" marR="0" lvl="3" indent="0" algn="l" defTabSz="914400" rtl="0" fontAlgn="auto" hangingPunct="1">
      <a:lnSpc>
        <a:spcPct val="100000"/>
      </a:lnSpc>
      <a:spcBef>
        <a:spcPts val="0"/>
      </a:spcBef>
      <a:spcAft>
        <a:spcPts val="0"/>
      </a:spcAft>
      <a:buNone/>
      <a:tabLst/>
      <a:defRPr lang="pl-PL" sz="1200" b="0" i="0" u="none" strike="noStrike" kern="1200" cap="none" spc="0" baseline="0">
        <a:solidFill>
          <a:srgbClr val="000000"/>
        </a:solidFill>
        <a:uFillTx/>
        <a:latin typeface="Calibri"/>
      </a:defRPr>
    </a:lvl4pPr>
    <a:lvl5pPr marL="1828800" marR="0" lvl="4" indent="0" algn="l" defTabSz="914400" rtl="0" fontAlgn="auto" hangingPunct="1">
      <a:lnSpc>
        <a:spcPct val="100000"/>
      </a:lnSpc>
      <a:spcBef>
        <a:spcPts val="0"/>
      </a:spcBef>
      <a:spcAft>
        <a:spcPts val="0"/>
      </a:spcAft>
      <a:buNone/>
      <a:tabLst/>
      <a:defRPr lang="pl-PL" sz="1200" b="0" i="0" u="none" strike="noStrike" kern="1200" cap="none" spc="0" baseline="0">
        <a:solidFill>
          <a:srgbClr val="000000"/>
        </a:solidFill>
        <a:uFillTx/>
        <a:latin typeface="Calibri"/>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p:cNvSpPr txBox="1">
            <a:spLocks noGrp="1"/>
          </p:cNvSpPr>
          <p:nvPr>
            <p:ph type="ctrTitle"/>
          </p:nvPr>
        </p:nvSpPr>
        <p:spPr>
          <a:xfrm>
            <a:off x="1524003" y="1122361"/>
            <a:ext cx="9144000" cy="2387598"/>
          </a:xfrm>
        </p:spPr>
        <p:txBody>
          <a:bodyPr anchor="b" anchorCtr="1"/>
          <a:lstStyle>
            <a:lvl1pPr algn="ctr">
              <a:defRPr sz="6000"/>
            </a:lvl1pPr>
          </a:lstStyle>
          <a:p>
            <a:pPr lvl="0"/>
            <a:r>
              <a:rPr lang="pl-PL"/>
              <a:t>Kliknij, aby edytować styl</a:t>
            </a:r>
          </a:p>
        </p:txBody>
      </p:sp>
      <p:sp>
        <p:nvSpPr>
          <p:cNvPr id="3" name="Podtytuł 2"/>
          <p:cNvSpPr txBox="1">
            <a:spLocks noGrp="1"/>
          </p:cNvSpPr>
          <p:nvPr>
            <p:ph type="subTitle" idx="1"/>
          </p:nvPr>
        </p:nvSpPr>
        <p:spPr>
          <a:xfrm>
            <a:off x="1524003" y="3602041"/>
            <a:ext cx="9144000" cy="1655758"/>
          </a:xfrm>
        </p:spPr>
        <p:txBody>
          <a:bodyPr anchorCtr="1"/>
          <a:lstStyle>
            <a:lvl1pPr marL="0" indent="0" algn="ctr">
              <a:buNone/>
              <a:defRPr sz="2400"/>
            </a:lvl1pPr>
          </a:lstStyle>
          <a:p>
            <a:pPr lvl="0"/>
            <a:r>
              <a:rPr lang="pl-PL"/>
              <a:t>Kliknij, aby edytować styl wzorca podtytułu</a:t>
            </a:r>
          </a:p>
        </p:txBody>
      </p:sp>
      <p:sp>
        <p:nvSpPr>
          <p:cNvPr id="4" name="Symbol zastępczy daty 3"/>
          <p:cNvSpPr txBox="1">
            <a:spLocks noGrp="1"/>
          </p:cNvSpPr>
          <p:nvPr>
            <p:ph type="dt" sz="half" idx="7"/>
          </p:nvPr>
        </p:nvSpPr>
        <p:spPr/>
        <p:txBody>
          <a:bodyPr/>
          <a:lstStyle>
            <a:lvl1pPr>
              <a:defRPr/>
            </a:lvl1pPr>
          </a:lstStyle>
          <a:p>
            <a:pPr lvl="0"/>
            <a:fld id="{11176DE5-9A4A-45F7-BE39-8B5CEB1310AB}" type="datetime1">
              <a:rPr lang="pl-PL"/>
              <a:pPr lvl="0"/>
              <a:t>19.04.2024</a:t>
            </a:fld>
            <a:endParaRPr lang="pl-PL"/>
          </a:p>
        </p:txBody>
      </p:sp>
      <p:sp>
        <p:nvSpPr>
          <p:cNvPr id="5" name="Symbol zastępczy stopki 4"/>
          <p:cNvSpPr txBox="1">
            <a:spLocks noGrp="1"/>
          </p:cNvSpPr>
          <p:nvPr>
            <p:ph type="ftr" sz="quarter" idx="9"/>
          </p:nvPr>
        </p:nvSpPr>
        <p:spPr/>
        <p:txBody>
          <a:bodyPr/>
          <a:lstStyle>
            <a:lvl1pPr>
              <a:defRPr/>
            </a:lvl1pPr>
          </a:lstStyle>
          <a:p>
            <a:pPr lvl="0"/>
            <a:endParaRPr lang="pl-PL"/>
          </a:p>
        </p:txBody>
      </p:sp>
      <p:sp>
        <p:nvSpPr>
          <p:cNvPr id="6" name="Symbol zastępczy numeru slajdu 5"/>
          <p:cNvSpPr txBox="1">
            <a:spLocks noGrp="1"/>
          </p:cNvSpPr>
          <p:nvPr>
            <p:ph type="sldNum" sz="quarter" idx="8"/>
          </p:nvPr>
        </p:nvSpPr>
        <p:spPr/>
        <p:txBody>
          <a:bodyPr/>
          <a:lstStyle>
            <a:lvl1pPr>
              <a:defRPr/>
            </a:lvl1pPr>
          </a:lstStyle>
          <a:p>
            <a:pPr lvl="0"/>
            <a:fld id="{A8AED6D0-A9BC-43B0-AC74-ABDC7FAD71C6}" type="slidenum">
              <a:t>‹#›</a:t>
            </a:fld>
            <a:endParaRPr lang="pl-PL"/>
          </a:p>
        </p:txBody>
      </p:sp>
    </p:spTree>
    <p:extLst>
      <p:ext uri="{BB962C8B-B14F-4D97-AF65-F5344CB8AC3E}">
        <p14:creationId xmlns:p14="http://schemas.microsoft.com/office/powerpoint/2010/main" val="24970724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p:cNvSpPr txBox="1">
            <a:spLocks noGrp="1"/>
          </p:cNvSpPr>
          <p:nvPr>
            <p:ph type="title"/>
          </p:nvPr>
        </p:nvSpPr>
        <p:spPr/>
        <p:txBody>
          <a:bodyPr/>
          <a:lstStyle>
            <a:lvl1pPr>
              <a:defRPr/>
            </a:lvl1pPr>
          </a:lstStyle>
          <a:p>
            <a:pPr lvl="0"/>
            <a:r>
              <a:rPr lang="pl-PL"/>
              <a:t>Kliknij, aby edytować styl</a:t>
            </a:r>
          </a:p>
        </p:txBody>
      </p:sp>
      <p:sp>
        <p:nvSpPr>
          <p:cNvPr id="3" name="Symbol zastępczy zawartości 2"/>
          <p:cNvSpPr txBox="1">
            <a:spLocks noGrp="1"/>
          </p:cNvSpPr>
          <p:nvPr>
            <p:ph idx="1"/>
          </p:nvPr>
        </p:nvSpPr>
        <p:spPr/>
        <p:txBody>
          <a:bodyPr/>
          <a:lstStyle>
            <a:lvl1pPr>
              <a:defRPr/>
            </a:lvl1pPr>
            <a:lvl2pPr>
              <a:defRPr/>
            </a:lvl2pPr>
            <a:lvl3pPr>
              <a:defRPr/>
            </a:lvl3pPr>
            <a:lvl4pPr>
              <a:defRPr/>
            </a:lvl4pPr>
            <a:lvl5pPr>
              <a:defRPr/>
            </a:lvl5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p:cNvSpPr txBox="1">
            <a:spLocks noGrp="1"/>
          </p:cNvSpPr>
          <p:nvPr>
            <p:ph type="dt" sz="half" idx="7"/>
          </p:nvPr>
        </p:nvSpPr>
        <p:spPr/>
        <p:txBody>
          <a:bodyPr/>
          <a:lstStyle>
            <a:lvl1pPr>
              <a:defRPr/>
            </a:lvl1pPr>
          </a:lstStyle>
          <a:p>
            <a:pPr lvl="0"/>
            <a:fld id="{6D02F00A-17D3-4C0F-9771-4E5AC73F5148}" type="datetime1">
              <a:rPr lang="pl-PL"/>
              <a:pPr lvl="0"/>
              <a:t>19.04.2024</a:t>
            </a:fld>
            <a:endParaRPr lang="pl-PL"/>
          </a:p>
        </p:txBody>
      </p:sp>
      <p:sp>
        <p:nvSpPr>
          <p:cNvPr id="5" name="Symbol zastępczy stopki 4"/>
          <p:cNvSpPr txBox="1">
            <a:spLocks noGrp="1"/>
          </p:cNvSpPr>
          <p:nvPr>
            <p:ph type="ftr" sz="quarter" idx="9"/>
          </p:nvPr>
        </p:nvSpPr>
        <p:spPr/>
        <p:txBody>
          <a:bodyPr/>
          <a:lstStyle>
            <a:lvl1pPr>
              <a:defRPr/>
            </a:lvl1pPr>
          </a:lstStyle>
          <a:p>
            <a:pPr lvl="0"/>
            <a:endParaRPr lang="pl-PL"/>
          </a:p>
        </p:txBody>
      </p:sp>
      <p:sp>
        <p:nvSpPr>
          <p:cNvPr id="6" name="Symbol zastępczy numeru slajdu 5"/>
          <p:cNvSpPr txBox="1">
            <a:spLocks noGrp="1"/>
          </p:cNvSpPr>
          <p:nvPr>
            <p:ph type="sldNum" sz="quarter" idx="8"/>
          </p:nvPr>
        </p:nvSpPr>
        <p:spPr/>
        <p:txBody>
          <a:bodyPr/>
          <a:lstStyle>
            <a:lvl1pPr>
              <a:defRPr/>
            </a:lvl1pPr>
          </a:lstStyle>
          <a:p>
            <a:pPr lvl="0"/>
            <a:fld id="{8C0BBEB1-254F-4AA6-AB61-49BD90364C20}" type="slidenum">
              <a:t>‹#›</a:t>
            </a:fld>
            <a:endParaRPr lang="pl-PL"/>
          </a:p>
        </p:txBody>
      </p:sp>
    </p:spTree>
    <p:extLst>
      <p:ext uri="{BB962C8B-B14F-4D97-AF65-F5344CB8AC3E}">
        <p14:creationId xmlns:p14="http://schemas.microsoft.com/office/powerpoint/2010/main" val="1987473933"/>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p:cNvSpPr txBox="1">
            <a:spLocks noGrp="1"/>
          </p:cNvSpPr>
          <p:nvPr>
            <p:ph type="title"/>
          </p:nvPr>
        </p:nvSpPr>
        <p:spPr>
          <a:xfrm>
            <a:off x="831847" y="1709735"/>
            <a:ext cx="10515600" cy="2852735"/>
          </a:xfrm>
        </p:spPr>
        <p:txBody>
          <a:bodyPr anchor="b"/>
          <a:lstStyle>
            <a:lvl1pPr>
              <a:defRPr sz="6000"/>
            </a:lvl1pPr>
          </a:lstStyle>
          <a:p>
            <a:pPr lvl="0"/>
            <a:r>
              <a:rPr lang="pl-PL"/>
              <a:t>Kliknij, aby edytować styl</a:t>
            </a:r>
          </a:p>
        </p:txBody>
      </p:sp>
      <p:sp>
        <p:nvSpPr>
          <p:cNvPr id="3" name="Symbol zastępczy tekstu 2"/>
          <p:cNvSpPr txBox="1">
            <a:spLocks noGrp="1"/>
          </p:cNvSpPr>
          <p:nvPr>
            <p:ph type="body" idx="1"/>
          </p:nvPr>
        </p:nvSpPr>
        <p:spPr>
          <a:xfrm>
            <a:off x="831847" y="4589465"/>
            <a:ext cx="10515600" cy="1500182"/>
          </a:xfrm>
        </p:spPr>
        <p:txBody>
          <a:bodyPr/>
          <a:lstStyle>
            <a:lvl1pPr marL="0" indent="0">
              <a:buNone/>
              <a:defRPr sz="2400">
                <a:solidFill>
                  <a:srgbClr val="898989"/>
                </a:solidFill>
              </a:defRPr>
            </a:lvl1pPr>
          </a:lstStyle>
          <a:p>
            <a:pPr lvl="0"/>
            <a:r>
              <a:rPr lang="pl-PL"/>
              <a:t>Kliknij, aby edytować style wzorca tekstu</a:t>
            </a:r>
          </a:p>
        </p:txBody>
      </p:sp>
      <p:sp>
        <p:nvSpPr>
          <p:cNvPr id="4" name="Symbol zastępczy daty 3"/>
          <p:cNvSpPr txBox="1">
            <a:spLocks noGrp="1"/>
          </p:cNvSpPr>
          <p:nvPr>
            <p:ph type="dt" sz="half" idx="7"/>
          </p:nvPr>
        </p:nvSpPr>
        <p:spPr/>
        <p:txBody>
          <a:bodyPr/>
          <a:lstStyle>
            <a:lvl1pPr>
              <a:defRPr/>
            </a:lvl1pPr>
          </a:lstStyle>
          <a:p>
            <a:pPr lvl="0"/>
            <a:fld id="{5D82EF1C-9D95-4069-877D-1CC2201EBE43}" type="datetime1">
              <a:rPr lang="pl-PL"/>
              <a:pPr lvl="0"/>
              <a:t>19.04.2024</a:t>
            </a:fld>
            <a:endParaRPr lang="pl-PL"/>
          </a:p>
        </p:txBody>
      </p:sp>
      <p:sp>
        <p:nvSpPr>
          <p:cNvPr id="5" name="Symbol zastępczy stopki 4"/>
          <p:cNvSpPr txBox="1">
            <a:spLocks noGrp="1"/>
          </p:cNvSpPr>
          <p:nvPr>
            <p:ph type="ftr" sz="quarter" idx="9"/>
          </p:nvPr>
        </p:nvSpPr>
        <p:spPr/>
        <p:txBody>
          <a:bodyPr/>
          <a:lstStyle>
            <a:lvl1pPr>
              <a:defRPr/>
            </a:lvl1pPr>
          </a:lstStyle>
          <a:p>
            <a:pPr lvl="0"/>
            <a:endParaRPr lang="pl-PL"/>
          </a:p>
        </p:txBody>
      </p:sp>
      <p:sp>
        <p:nvSpPr>
          <p:cNvPr id="6" name="Symbol zastępczy numeru slajdu 5"/>
          <p:cNvSpPr txBox="1">
            <a:spLocks noGrp="1"/>
          </p:cNvSpPr>
          <p:nvPr>
            <p:ph type="sldNum" sz="quarter" idx="8"/>
          </p:nvPr>
        </p:nvSpPr>
        <p:spPr/>
        <p:txBody>
          <a:bodyPr/>
          <a:lstStyle>
            <a:lvl1pPr>
              <a:defRPr/>
            </a:lvl1pPr>
          </a:lstStyle>
          <a:p>
            <a:pPr lvl="0"/>
            <a:fld id="{064802FD-E153-478C-BAC2-B744116D97F0}" type="slidenum">
              <a:t>‹#›</a:t>
            </a:fld>
            <a:endParaRPr lang="pl-PL"/>
          </a:p>
        </p:txBody>
      </p:sp>
    </p:spTree>
    <p:extLst>
      <p:ext uri="{BB962C8B-B14F-4D97-AF65-F5344CB8AC3E}">
        <p14:creationId xmlns:p14="http://schemas.microsoft.com/office/powerpoint/2010/main" val="4358373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p:cNvSpPr txBox="1">
            <a:spLocks noGrp="1"/>
          </p:cNvSpPr>
          <p:nvPr>
            <p:ph type="title"/>
          </p:nvPr>
        </p:nvSpPr>
        <p:spPr/>
        <p:txBody>
          <a:bodyPr/>
          <a:lstStyle>
            <a:lvl1pPr>
              <a:defRPr/>
            </a:lvl1pPr>
          </a:lstStyle>
          <a:p>
            <a:pPr lvl="0"/>
            <a:r>
              <a:rPr lang="pl-PL"/>
              <a:t>Kliknij, aby edytować styl</a:t>
            </a:r>
          </a:p>
        </p:txBody>
      </p:sp>
      <p:sp>
        <p:nvSpPr>
          <p:cNvPr id="3" name="Symbol zastępczy zawartości 2"/>
          <p:cNvSpPr txBox="1">
            <a:spLocks noGrp="1"/>
          </p:cNvSpPr>
          <p:nvPr>
            <p:ph idx="1"/>
          </p:nvPr>
        </p:nvSpPr>
        <p:spPr>
          <a:xfrm>
            <a:off x="838203" y="1825627"/>
            <a:ext cx="5181603" cy="4351336"/>
          </a:xfrm>
        </p:spPr>
        <p:txBody>
          <a:bodyPr/>
          <a:lstStyle>
            <a:lvl1pPr>
              <a:defRPr/>
            </a:lvl1pPr>
            <a:lvl2pPr>
              <a:defRPr/>
            </a:lvl2pPr>
            <a:lvl3pPr>
              <a:defRPr/>
            </a:lvl3pPr>
            <a:lvl4pPr>
              <a:defRPr/>
            </a:lvl4pPr>
            <a:lvl5pPr>
              <a:defRPr/>
            </a:lvl5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zawartości 3"/>
          <p:cNvSpPr txBox="1">
            <a:spLocks noGrp="1"/>
          </p:cNvSpPr>
          <p:nvPr>
            <p:ph idx="2"/>
          </p:nvPr>
        </p:nvSpPr>
        <p:spPr>
          <a:xfrm>
            <a:off x="6172200" y="1825627"/>
            <a:ext cx="5181603" cy="4351336"/>
          </a:xfrm>
        </p:spPr>
        <p:txBody>
          <a:bodyPr/>
          <a:lstStyle>
            <a:lvl1pPr>
              <a:defRPr/>
            </a:lvl1pPr>
            <a:lvl2pPr>
              <a:defRPr/>
            </a:lvl2pPr>
            <a:lvl3pPr>
              <a:defRPr/>
            </a:lvl3pPr>
            <a:lvl4pPr>
              <a:defRPr/>
            </a:lvl4pPr>
            <a:lvl5pPr>
              <a:defRPr/>
            </a:lvl5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5" name="Symbol zastępczy daty 4"/>
          <p:cNvSpPr txBox="1">
            <a:spLocks noGrp="1"/>
          </p:cNvSpPr>
          <p:nvPr>
            <p:ph type="dt" sz="half" idx="7"/>
          </p:nvPr>
        </p:nvSpPr>
        <p:spPr/>
        <p:txBody>
          <a:bodyPr/>
          <a:lstStyle>
            <a:lvl1pPr>
              <a:defRPr/>
            </a:lvl1pPr>
          </a:lstStyle>
          <a:p>
            <a:pPr lvl="0"/>
            <a:fld id="{523C06B5-A8C7-4545-9AE1-240B7227E6E4}" type="datetime1">
              <a:rPr lang="pl-PL"/>
              <a:pPr lvl="0"/>
              <a:t>19.04.2024</a:t>
            </a:fld>
            <a:endParaRPr lang="pl-PL"/>
          </a:p>
        </p:txBody>
      </p:sp>
      <p:sp>
        <p:nvSpPr>
          <p:cNvPr id="6" name="Symbol zastępczy stopki 5"/>
          <p:cNvSpPr txBox="1">
            <a:spLocks noGrp="1"/>
          </p:cNvSpPr>
          <p:nvPr>
            <p:ph type="ftr" sz="quarter" idx="9"/>
          </p:nvPr>
        </p:nvSpPr>
        <p:spPr/>
        <p:txBody>
          <a:bodyPr/>
          <a:lstStyle>
            <a:lvl1pPr>
              <a:defRPr/>
            </a:lvl1pPr>
          </a:lstStyle>
          <a:p>
            <a:pPr lvl="0"/>
            <a:endParaRPr lang="pl-PL"/>
          </a:p>
        </p:txBody>
      </p:sp>
      <p:sp>
        <p:nvSpPr>
          <p:cNvPr id="7" name="Symbol zastępczy numeru slajdu 6"/>
          <p:cNvSpPr txBox="1">
            <a:spLocks noGrp="1"/>
          </p:cNvSpPr>
          <p:nvPr>
            <p:ph type="sldNum" sz="quarter" idx="8"/>
          </p:nvPr>
        </p:nvSpPr>
        <p:spPr/>
        <p:txBody>
          <a:bodyPr/>
          <a:lstStyle>
            <a:lvl1pPr>
              <a:defRPr/>
            </a:lvl1pPr>
          </a:lstStyle>
          <a:p>
            <a:pPr lvl="0"/>
            <a:fld id="{23B3B886-D117-4DA4-A2D6-091A25891FAE}" type="slidenum">
              <a:t>‹#›</a:t>
            </a:fld>
            <a:endParaRPr lang="pl-PL"/>
          </a:p>
        </p:txBody>
      </p:sp>
    </p:spTree>
    <p:extLst>
      <p:ext uri="{BB962C8B-B14F-4D97-AF65-F5344CB8AC3E}">
        <p14:creationId xmlns:p14="http://schemas.microsoft.com/office/powerpoint/2010/main" val="4463785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p:cNvSpPr txBox="1">
            <a:spLocks noGrp="1"/>
          </p:cNvSpPr>
          <p:nvPr>
            <p:ph type="title"/>
          </p:nvPr>
        </p:nvSpPr>
        <p:spPr>
          <a:xfrm>
            <a:off x="839784" y="365129"/>
            <a:ext cx="10515600" cy="1325559"/>
          </a:xfrm>
        </p:spPr>
        <p:txBody>
          <a:bodyPr/>
          <a:lstStyle>
            <a:lvl1pPr>
              <a:defRPr/>
            </a:lvl1pPr>
          </a:lstStyle>
          <a:p>
            <a:pPr lvl="0"/>
            <a:r>
              <a:rPr lang="pl-PL"/>
              <a:t>Kliknij, aby edytować styl</a:t>
            </a:r>
          </a:p>
        </p:txBody>
      </p:sp>
      <p:sp>
        <p:nvSpPr>
          <p:cNvPr id="3" name="Symbol zastępczy tekstu 2"/>
          <p:cNvSpPr txBox="1">
            <a:spLocks noGrp="1"/>
          </p:cNvSpPr>
          <p:nvPr>
            <p:ph type="body" idx="1"/>
          </p:nvPr>
        </p:nvSpPr>
        <p:spPr>
          <a:xfrm>
            <a:off x="839784" y="1681160"/>
            <a:ext cx="5157782" cy="823910"/>
          </a:xfrm>
        </p:spPr>
        <p:txBody>
          <a:bodyPr anchor="b"/>
          <a:lstStyle>
            <a:lvl1pPr marL="0" indent="0">
              <a:buNone/>
              <a:defRPr sz="2400" b="1"/>
            </a:lvl1pPr>
          </a:lstStyle>
          <a:p>
            <a:pPr lvl="0"/>
            <a:r>
              <a:rPr lang="pl-PL"/>
              <a:t>Kliknij, aby edytować style wzorca tekstu</a:t>
            </a:r>
          </a:p>
        </p:txBody>
      </p:sp>
      <p:sp>
        <p:nvSpPr>
          <p:cNvPr id="4" name="Symbol zastępczy zawartości 3"/>
          <p:cNvSpPr txBox="1">
            <a:spLocks noGrp="1"/>
          </p:cNvSpPr>
          <p:nvPr>
            <p:ph idx="2"/>
          </p:nvPr>
        </p:nvSpPr>
        <p:spPr>
          <a:xfrm>
            <a:off x="839784" y="2505071"/>
            <a:ext cx="5157782" cy="3684583"/>
          </a:xfrm>
        </p:spPr>
        <p:txBody>
          <a:bodyPr/>
          <a:lstStyle>
            <a:lvl1pPr>
              <a:defRPr/>
            </a:lvl1pPr>
            <a:lvl2pPr>
              <a:defRPr/>
            </a:lvl2pPr>
            <a:lvl3pPr>
              <a:defRPr/>
            </a:lvl3pPr>
            <a:lvl4pPr>
              <a:defRPr/>
            </a:lvl4pPr>
            <a:lvl5pPr>
              <a:defRPr/>
            </a:lvl5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5" name="Symbol zastępczy tekstu 4"/>
          <p:cNvSpPr txBox="1">
            <a:spLocks noGrp="1"/>
          </p:cNvSpPr>
          <p:nvPr>
            <p:ph type="body" idx="3"/>
          </p:nvPr>
        </p:nvSpPr>
        <p:spPr>
          <a:xfrm>
            <a:off x="6172200" y="1681160"/>
            <a:ext cx="5183184" cy="823910"/>
          </a:xfrm>
        </p:spPr>
        <p:txBody>
          <a:bodyPr anchor="b"/>
          <a:lstStyle>
            <a:lvl1pPr marL="0" indent="0">
              <a:buNone/>
              <a:defRPr sz="2400" b="1"/>
            </a:lvl1pPr>
          </a:lstStyle>
          <a:p>
            <a:pPr lvl="0"/>
            <a:r>
              <a:rPr lang="pl-PL"/>
              <a:t>Kliknij, aby edytować style wzorca tekstu</a:t>
            </a:r>
          </a:p>
        </p:txBody>
      </p:sp>
      <p:sp>
        <p:nvSpPr>
          <p:cNvPr id="6" name="Symbol zastępczy zawartości 5"/>
          <p:cNvSpPr txBox="1">
            <a:spLocks noGrp="1"/>
          </p:cNvSpPr>
          <p:nvPr>
            <p:ph idx="4"/>
          </p:nvPr>
        </p:nvSpPr>
        <p:spPr>
          <a:xfrm>
            <a:off x="6172200" y="2505071"/>
            <a:ext cx="5183184" cy="3684583"/>
          </a:xfrm>
        </p:spPr>
        <p:txBody>
          <a:bodyPr/>
          <a:lstStyle>
            <a:lvl1pPr>
              <a:defRPr/>
            </a:lvl1pPr>
            <a:lvl2pPr>
              <a:defRPr/>
            </a:lvl2pPr>
            <a:lvl3pPr>
              <a:defRPr/>
            </a:lvl3pPr>
            <a:lvl4pPr>
              <a:defRPr/>
            </a:lvl4pPr>
            <a:lvl5pPr>
              <a:defRPr/>
            </a:lvl5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7" name="Symbol zastępczy daty 6"/>
          <p:cNvSpPr txBox="1">
            <a:spLocks noGrp="1"/>
          </p:cNvSpPr>
          <p:nvPr>
            <p:ph type="dt" sz="half" idx="7"/>
          </p:nvPr>
        </p:nvSpPr>
        <p:spPr/>
        <p:txBody>
          <a:bodyPr/>
          <a:lstStyle>
            <a:lvl1pPr>
              <a:defRPr/>
            </a:lvl1pPr>
          </a:lstStyle>
          <a:p>
            <a:pPr lvl="0"/>
            <a:fld id="{1540F72D-4A64-4F3E-A5AE-BE2267C38883}" type="datetime1">
              <a:rPr lang="pl-PL"/>
              <a:pPr lvl="0"/>
              <a:t>19.04.2024</a:t>
            </a:fld>
            <a:endParaRPr lang="pl-PL"/>
          </a:p>
        </p:txBody>
      </p:sp>
      <p:sp>
        <p:nvSpPr>
          <p:cNvPr id="8" name="Symbol zastępczy stopki 7"/>
          <p:cNvSpPr txBox="1">
            <a:spLocks noGrp="1"/>
          </p:cNvSpPr>
          <p:nvPr>
            <p:ph type="ftr" sz="quarter" idx="9"/>
          </p:nvPr>
        </p:nvSpPr>
        <p:spPr/>
        <p:txBody>
          <a:bodyPr/>
          <a:lstStyle>
            <a:lvl1pPr>
              <a:defRPr/>
            </a:lvl1pPr>
          </a:lstStyle>
          <a:p>
            <a:pPr lvl="0"/>
            <a:endParaRPr lang="pl-PL"/>
          </a:p>
        </p:txBody>
      </p:sp>
      <p:sp>
        <p:nvSpPr>
          <p:cNvPr id="9" name="Symbol zastępczy numeru slajdu 8"/>
          <p:cNvSpPr txBox="1">
            <a:spLocks noGrp="1"/>
          </p:cNvSpPr>
          <p:nvPr>
            <p:ph type="sldNum" sz="quarter" idx="8"/>
          </p:nvPr>
        </p:nvSpPr>
        <p:spPr/>
        <p:txBody>
          <a:bodyPr/>
          <a:lstStyle>
            <a:lvl1pPr>
              <a:defRPr/>
            </a:lvl1pPr>
          </a:lstStyle>
          <a:p>
            <a:pPr lvl="0"/>
            <a:fld id="{E82F39E3-0629-4EB0-958D-2DB54B0C8E96}" type="slidenum">
              <a:t>‹#›</a:t>
            </a:fld>
            <a:endParaRPr lang="pl-PL"/>
          </a:p>
        </p:txBody>
      </p:sp>
    </p:spTree>
    <p:extLst>
      <p:ext uri="{BB962C8B-B14F-4D97-AF65-F5344CB8AC3E}">
        <p14:creationId xmlns:p14="http://schemas.microsoft.com/office/powerpoint/2010/main" val="12609544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p:cNvSpPr txBox="1">
            <a:spLocks noGrp="1"/>
          </p:cNvSpPr>
          <p:nvPr>
            <p:ph type="title"/>
          </p:nvPr>
        </p:nvSpPr>
        <p:spPr/>
        <p:txBody>
          <a:bodyPr/>
          <a:lstStyle>
            <a:lvl1pPr>
              <a:defRPr/>
            </a:lvl1pPr>
          </a:lstStyle>
          <a:p>
            <a:pPr lvl="0"/>
            <a:r>
              <a:rPr lang="pl-PL"/>
              <a:t>Kliknij, aby edytować styl</a:t>
            </a:r>
          </a:p>
        </p:txBody>
      </p:sp>
      <p:sp>
        <p:nvSpPr>
          <p:cNvPr id="3" name="Symbol zastępczy daty 2"/>
          <p:cNvSpPr txBox="1">
            <a:spLocks noGrp="1"/>
          </p:cNvSpPr>
          <p:nvPr>
            <p:ph type="dt" sz="half" idx="7"/>
          </p:nvPr>
        </p:nvSpPr>
        <p:spPr/>
        <p:txBody>
          <a:bodyPr/>
          <a:lstStyle>
            <a:lvl1pPr>
              <a:defRPr/>
            </a:lvl1pPr>
          </a:lstStyle>
          <a:p>
            <a:pPr lvl="0"/>
            <a:fld id="{A3D02846-639D-42EC-909A-9A63E845FCFC}" type="datetime1">
              <a:rPr lang="pl-PL"/>
              <a:pPr lvl="0"/>
              <a:t>19.04.2024</a:t>
            </a:fld>
            <a:endParaRPr lang="pl-PL"/>
          </a:p>
        </p:txBody>
      </p:sp>
      <p:sp>
        <p:nvSpPr>
          <p:cNvPr id="4" name="Symbol zastępczy stopki 3"/>
          <p:cNvSpPr txBox="1">
            <a:spLocks noGrp="1"/>
          </p:cNvSpPr>
          <p:nvPr>
            <p:ph type="ftr" sz="quarter" idx="9"/>
          </p:nvPr>
        </p:nvSpPr>
        <p:spPr/>
        <p:txBody>
          <a:bodyPr/>
          <a:lstStyle>
            <a:lvl1pPr>
              <a:defRPr/>
            </a:lvl1pPr>
          </a:lstStyle>
          <a:p>
            <a:pPr lvl="0"/>
            <a:endParaRPr lang="pl-PL"/>
          </a:p>
        </p:txBody>
      </p:sp>
      <p:sp>
        <p:nvSpPr>
          <p:cNvPr id="5" name="Symbol zastępczy numeru slajdu 4"/>
          <p:cNvSpPr txBox="1">
            <a:spLocks noGrp="1"/>
          </p:cNvSpPr>
          <p:nvPr>
            <p:ph type="sldNum" sz="quarter" idx="8"/>
          </p:nvPr>
        </p:nvSpPr>
        <p:spPr/>
        <p:txBody>
          <a:bodyPr/>
          <a:lstStyle>
            <a:lvl1pPr>
              <a:defRPr/>
            </a:lvl1pPr>
          </a:lstStyle>
          <a:p>
            <a:pPr lvl="0"/>
            <a:fld id="{756674BD-EBC7-444B-95B8-A9696C5605B2}" type="slidenum">
              <a:t>‹#›</a:t>
            </a:fld>
            <a:endParaRPr lang="pl-PL"/>
          </a:p>
        </p:txBody>
      </p:sp>
    </p:spTree>
    <p:extLst>
      <p:ext uri="{BB962C8B-B14F-4D97-AF65-F5344CB8AC3E}">
        <p14:creationId xmlns:p14="http://schemas.microsoft.com/office/powerpoint/2010/main" val="9900903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1"/>
          <p:cNvSpPr txBox="1">
            <a:spLocks noGrp="1"/>
          </p:cNvSpPr>
          <p:nvPr>
            <p:ph type="dt" sz="half" idx="7"/>
          </p:nvPr>
        </p:nvSpPr>
        <p:spPr/>
        <p:txBody>
          <a:bodyPr/>
          <a:lstStyle>
            <a:lvl1pPr>
              <a:defRPr/>
            </a:lvl1pPr>
          </a:lstStyle>
          <a:p>
            <a:pPr lvl="0"/>
            <a:fld id="{24EE7EBD-6CD1-4362-BFCF-2B17D5B96510}" type="datetime1">
              <a:rPr lang="pl-PL"/>
              <a:pPr lvl="0"/>
              <a:t>19.04.2024</a:t>
            </a:fld>
            <a:endParaRPr lang="pl-PL"/>
          </a:p>
        </p:txBody>
      </p:sp>
      <p:sp>
        <p:nvSpPr>
          <p:cNvPr id="3" name="Symbol zastępczy stopki 2"/>
          <p:cNvSpPr txBox="1">
            <a:spLocks noGrp="1"/>
          </p:cNvSpPr>
          <p:nvPr>
            <p:ph type="ftr" sz="quarter" idx="9"/>
          </p:nvPr>
        </p:nvSpPr>
        <p:spPr/>
        <p:txBody>
          <a:bodyPr/>
          <a:lstStyle>
            <a:lvl1pPr>
              <a:defRPr/>
            </a:lvl1pPr>
          </a:lstStyle>
          <a:p>
            <a:pPr lvl="0"/>
            <a:endParaRPr lang="pl-PL"/>
          </a:p>
        </p:txBody>
      </p:sp>
      <p:sp>
        <p:nvSpPr>
          <p:cNvPr id="4" name="Symbol zastępczy numeru slajdu 3"/>
          <p:cNvSpPr txBox="1">
            <a:spLocks noGrp="1"/>
          </p:cNvSpPr>
          <p:nvPr>
            <p:ph type="sldNum" sz="quarter" idx="8"/>
          </p:nvPr>
        </p:nvSpPr>
        <p:spPr/>
        <p:txBody>
          <a:bodyPr/>
          <a:lstStyle>
            <a:lvl1pPr>
              <a:defRPr/>
            </a:lvl1pPr>
          </a:lstStyle>
          <a:p>
            <a:pPr lvl="0"/>
            <a:fld id="{AC24F9C7-234A-4A7B-A578-BF51946E5AA9}" type="slidenum">
              <a:t>‹#›</a:t>
            </a:fld>
            <a:endParaRPr lang="pl-PL"/>
          </a:p>
        </p:txBody>
      </p:sp>
    </p:spTree>
    <p:extLst>
      <p:ext uri="{BB962C8B-B14F-4D97-AF65-F5344CB8AC3E}">
        <p14:creationId xmlns:p14="http://schemas.microsoft.com/office/powerpoint/2010/main" val="14110025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p:cNvSpPr txBox="1">
            <a:spLocks noGrp="1"/>
          </p:cNvSpPr>
          <p:nvPr>
            <p:ph type="title"/>
          </p:nvPr>
        </p:nvSpPr>
        <p:spPr>
          <a:xfrm>
            <a:off x="839784" y="457200"/>
            <a:ext cx="3932240" cy="1600200"/>
          </a:xfrm>
        </p:spPr>
        <p:txBody>
          <a:bodyPr anchor="b"/>
          <a:lstStyle>
            <a:lvl1pPr>
              <a:defRPr sz="3200"/>
            </a:lvl1pPr>
          </a:lstStyle>
          <a:p>
            <a:pPr lvl="0"/>
            <a:r>
              <a:rPr lang="pl-PL"/>
              <a:t>Kliknij, aby edytować styl</a:t>
            </a:r>
          </a:p>
        </p:txBody>
      </p:sp>
      <p:sp>
        <p:nvSpPr>
          <p:cNvPr id="3" name="Symbol zastępczy zawartości 2"/>
          <p:cNvSpPr txBox="1">
            <a:spLocks noGrp="1"/>
          </p:cNvSpPr>
          <p:nvPr>
            <p:ph idx="1"/>
          </p:nvPr>
        </p:nvSpPr>
        <p:spPr>
          <a:xfrm>
            <a:off x="5183184" y="987423"/>
            <a:ext cx="6172200" cy="4873623"/>
          </a:xfrm>
        </p:spPr>
        <p:txBody>
          <a:bodyPr/>
          <a:lstStyle>
            <a:lvl1pPr>
              <a:defRPr sz="3200"/>
            </a:lvl1pPr>
            <a:lvl2pPr>
              <a:defRPr sz="2800"/>
            </a:lvl2pPr>
            <a:lvl3pPr>
              <a:defRPr sz="2400"/>
            </a:lvl3pPr>
            <a:lvl4pPr>
              <a:defRPr sz="2000"/>
            </a:lvl4pPr>
            <a:lvl5pPr>
              <a:defRPr sz="2000"/>
            </a:lvl5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tekstu 3"/>
          <p:cNvSpPr txBox="1">
            <a:spLocks noGrp="1"/>
          </p:cNvSpPr>
          <p:nvPr>
            <p:ph type="body" idx="2"/>
          </p:nvPr>
        </p:nvSpPr>
        <p:spPr>
          <a:xfrm>
            <a:off x="839784" y="2057400"/>
            <a:ext cx="3932240" cy="3811584"/>
          </a:xfrm>
        </p:spPr>
        <p:txBody>
          <a:bodyPr/>
          <a:lstStyle>
            <a:lvl1pPr marL="0" indent="0">
              <a:buNone/>
              <a:defRPr sz="1600"/>
            </a:lvl1pPr>
          </a:lstStyle>
          <a:p>
            <a:pPr lvl="0"/>
            <a:r>
              <a:rPr lang="pl-PL"/>
              <a:t>Kliknij, aby edytować style wzorca tekstu</a:t>
            </a:r>
          </a:p>
        </p:txBody>
      </p:sp>
      <p:sp>
        <p:nvSpPr>
          <p:cNvPr id="5" name="Symbol zastępczy daty 4"/>
          <p:cNvSpPr txBox="1">
            <a:spLocks noGrp="1"/>
          </p:cNvSpPr>
          <p:nvPr>
            <p:ph type="dt" sz="half" idx="7"/>
          </p:nvPr>
        </p:nvSpPr>
        <p:spPr/>
        <p:txBody>
          <a:bodyPr/>
          <a:lstStyle>
            <a:lvl1pPr>
              <a:defRPr/>
            </a:lvl1pPr>
          </a:lstStyle>
          <a:p>
            <a:pPr lvl="0"/>
            <a:fld id="{AB5444C9-144F-4901-96CC-83D62BE6B7E8}" type="datetime1">
              <a:rPr lang="pl-PL"/>
              <a:pPr lvl="0"/>
              <a:t>19.04.2024</a:t>
            </a:fld>
            <a:endParaRPr lang="pl-PL"/>
          </a:p>
        </p:txBody>
      </p:sp>
      <p:sp>
        <p:nvSpPr>
          <p:cNvPr id="6" name="Symbol zastępczy stopki 5"/>
          <p:cNvSpPr txBox="1">
            <a:spLocks noGrp="1"/>
          </p:cNvSpPr>
          <p:nvPr>
            <p:ph type="ftr" sz="quarter" idx="9"/>
          </p:nvPr>
        </p:nvSpPr>
        <p:spPr/>
        <p:txBody>
          <a:bodyPr/>
          <a:lstStyle>
            <a:lvl1pPr>
              <a:defRPr/>
            </a:lvl1pPr>
          </a:lstStyle>
          <a:p>
            <a:pPr lvl="0"/>
            <a:endParaRPr lang="pl-PL"/>
          </a:p>
        </p:txBody>
      </p:sp>
      <p:sp>
        <p:nvSpPr>
          <p:cNvPr id="7" name="Symbol zastępczy numeru slajdu 6"/>
          <p:cNvSpPr txBox="1">
            <a:spLocks noGrp="1"/>
          </p:cNvSpPr>
          <p:nvPr>
            <p:ph type="sldNum" sz="quarter" idx="8"/>
          </p:nvPr>
        </p:nvSpPr>
        <p:spPr/>
        <p:txBody>
          <a:bodyPr/>
          <a:lstStyle>
            <a:lvl1pPr>
              <a:defRPr/>
            </a:lvl1pPr>
          </a:lstStyle>
          <a:p>
            <a:pPr lvl="0"/>
            <a:fld id="{6438DAC5-B3CE-4A9B-91B7-D96A4516E3D1}" type="slidenum">
              <a:t>‹#›</a:t>
            </a:fld>
            <a:endParaRPr lang="pl-PL"/>
          </a:p>
        </p:txBody>
      </p:sp>
    </p:spTree>
    <p:extLst>
      <p:ext uri="{BB962C8B-B14F-4D97-AF65-F5344CB8AC3E}">
        <p14:creationId xmlns:p14="http://schemas.microsoft.com/office/powerpoint/2010/main" val="12290733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p:cNvSpPr txBox="1">
            <a:spLocks noGrp="1"/>
          </p:cNvSpPr>
          <p:nvPr>
            <p:ph type="title"/>
          </p:nvPr>
        </p:nvSpPr>
        <p:spPr>
          <a:xfrm>
            <a:off x="839784" y="457200"/>
            <a:ext cx="3932240" cy="1600200"/>
          </a:xfrm>
        </p:spPr>
        <p:txBody>
          <a:bodyPr anchor="b"/>
          <a:lstStyle>
            <a:lvl1pPr>
              <a:defRPr sz="3200"/>
            </a:lvl1pPr>
          </a:lstStyle>
          <a:p>
            <a:pPr lvl="0"/>
            <a:r>
              <a:rPr lang="pl-PL"/>
              <a:t>Kliknij, aby edytować styl</a:t>
            </a:r>
          </a:p>
        </p:txBody>
      </p:sp>
      <p:sp>
        <p:nvSpPr>
          <p:cNvPr id="3" name="Symbol zastępczy obrazu 2"/>
          <p:cNvSpPr txBox="1">
            <a:spLocks noGrp="1"/>
          </p:cNvSpPr>
          <p:nvPr>
            <p:ph type="pic" idx="1"/>
          </p:nvPr>
        </p:nvSpPr>
        <p:spPr>
          <a:xfrm>
            <a:off x="5183184" y="987423"/>
            <a:ext cx="6172200" cy="4873623"/>
          </a:xfrm>
        </p:spPr>
        <p:txBody>
          <a:bodyPr/>
          <a:lstStyle>
            <a:lvl1pPr marL="0" indent="0">
              <a:buNone/>
              <a:defRPr sz="3200"/>
            </a:lvl1pPr>
          </a:lstStyle>
          <a:p>
            <a:pPr lvl="0"/>
            <a:endParaRPr lang="pl-PL"/>
          </a:p>
        </p:txBody>
      </p:sp>
      <p:sp>
        <p:nvSpPr>
          <p:cNvPr id="4" name="Symbol zastępczy tekstu 3"/>
          <p:cNvSpPr txBox="1">
            <a:spLocks noGrp="1"/>
          </p:cNvSpPr>
          <p:nvPr>
            <p:ph type="body" idx="2"/>
          </p:nvPr>
        </p:nvSpPr>
        <p:spPr>
          <a:xfrm>
            <a:off x="839784" y="2057400"/>
            <a:ext cx="3932240" cy="3811584"/>
          </a:xfrm>
        </p:spPr>
        <p:txBody>
          <a:bodyPr/>
          <a:lstStyle>
            <a:lvl1pPr marL="0" indent="0">
              <a:buNone/>
              <a:defRPr sz="1600"/>
            </a:lvl1pPr>
          </a:lstStyle>
          <a:p>
            <a:pPr lvl="0"/>
            <a:r>
              <a:rPr lang="pl-PL"/>
              <a:t>Kliknij, aby edytować style wzorca tekstu</a:t>
            </a:r>
          </a:p>
        </p:txBody>
      </p:sp>
      <p:sp>
        <p:nvSpPr>
          <p:cNvPr id="5" name="Symbol zastępczy daty 4"/>
          <p:cNvSpPr txBox="1">
            <a:spLocks noGrp="1"/>
          </p:cNvSpPr>
          <p:nvPr>
            <p:ph type="dt" sz="half" idx="7"/>
          </p:nvPr>
        </p:nvSpPr>
        <p:spPr/>
        <p:txBody>
          <a:bodyPr/>
          <a:lstStyle>
            <a:lvl1pPr>
              <a:defRPr/>
            </a:lvl1pPr>
          </a:lstStyle>
          <a:p>
            <a:pPr lvl="0"/>
            <a:fld id="{9D777BBD-B5B6-45EE-B018-273F2DB25190}" type="datetime1">
              <a:rPr lang="pl-PL"/>
              <a:pPr lvl="0"/>
              <a:t>19.04.2024</a:t>
            </a:fld>
            <a:endParaRPr lang="pl-PL"/>
          </a:p>
        </p:txBody>
      </p:sp>
      <p:sp>
        <p:nvSpPr>
          <p:cNvPr id="6" name="Symbol zastępczy stopki 5"/>
          <p:cNvSpPr txBox="1">
            <a:spLocks noGrp="1"/>
          </p:cNvSpPr>
          <p:nvPr>
            <p:ph type="ftr" sz="quarter" idx="9"/>
          </p:nvPr>
        </p:nvSpPr>
        <p:spPr/>
        <p:txBody>
          <a:bodyPr/>
          <a:lstStyle>
            <a:lvl1pPr>
              <a:defRPr/>
            </a:lvl1pPr>
          </a:lstStyle>
          <a:p>
            <a:pPr lvl="0"/>
            <a:endParaRPr lang="pl-PL"/>
          </a:p>
        </p:txBody>
      </p:sp>
      <p:sp>
        <p:nvSpPr>
          <p:cNvPr id="7" name="Symbol zastępczy numeru slajdu 6"/>
          <p:cNvSpPr txBox="1">
            <a:spLocks noGrp="1"/>
          </p:cNvSpPr>
          <p:nvPr>
            <p:ph type="sldNum" sz="quarter" idx="8"/>
          </p:nvPr>
        </p:nvSpPr>
        <p:spPr/>
        <p:txBody>
          <a:bodyPr/>
          <a:lstStyle>
            <a:lvl1pPr>
              <a:defRPr/>
            </a:lvl1pPr>
          </a:lstStyle>
          <a:p>
            <a:pPr lvl="0"/>
            <a:fld id="{AD53F0FF-5C39-4E8F-A1F0-D9404FF59BBB}" type="slidenum">
              <a:t>‹#›</a:t>
            </a:fld>
            <a:endParaRPr lang="pl-PL"/>
          </a:p>
        </p:txBody>
      </p:sp>
    </p:spTree>
    <p:extLst>
      <p:ext uri="{BB962C8B-B14F-4D97-AF65-F5344CB8AC3E}">
        <p14:creationId xmlns:p14="http://schemas.microsoft.com/office/powerpoint/2010/main" val="27200953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p:cNvSpPr txBox="1">
            <a:spLocks noGrp="1"/>
          </p:cNvSpPr>
          <p:nvPr>
            <p:ph type="title"/>
          </p:nvPr>
        </p:nvSpPr>
        <p:spPr/>
        <p:txBody>
          <a:bodyPr/>
          <a:lstStyle>
            <a:lvl1pPr>
              <a:defRPr/>
            </a:lvl1pPr>
          </a:lstStyle>
          <a:p>
            <a:pPr lvl="0"/>
            <a:r>
              <a:rPr lang="pl-PL"/>
              <a:t>Kliknij, aby edytować styl</a:t>
            </a:r>
          </a:p>
        </p:txBody>
      </p:sp>
      <p:sp>
        <p:nvSpPr>
          <p:cNvPr id="3" name="Symbol zastępczy tytułu pionowego 2"/>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p:cNvSpPr txBox="1">
            <a:spLocks noGrp="1"/>
          </p:cNvSpPr>
          <p:nvPr>
            <p:ph type="dt" sz="half" idx="7"/>
          </p:nvPr>
        </p:nvSpPr>
        <p:spPr/>
        <p:txBody>
          <a:bodyPr/>
          <a:lstStyle>
            <a:lvl1pPr>
              <a:defRPr/>
            </a:lvl1pPr>
          </a:lstStyle>
          <a:p>
            <a:pPr lvl="0"/>
            <a:fld id="{13438EA3-8560-4EE2-BB4E-57F7C2EC40DA}" type="datetime1">
              <a:rPr lang="pl-PL"/>
              <a:pPr lvl="0"/>
              <a:t>19.04.2024</a:t>
            </a:fld>
            <a:endParaRPr lang="pl-PL"/>
          </a:p>
        </p:txBody>
      </p:sp>
      <p:sp>
        <p:nvSpPr>
          <p:cNvPr id="5" name="Symbol zastępczy stopki 4"/>
          <p:cNvSpPr txBox="1">
            <a:spLocks noGrp="1"/>
          </p:cNvSpPr>
          <p:nvPr>
            <p:ph type="ftr" sz="quarter" idx="9"/>
          </p:nvPr>
        </p:nvSpPr>
        <p:spPr/>
        <p:txBody>
          <a:bodyPr/>
          <a:lstStyle>
            <a:lvl1pPr>
              <a:defRPr/>
            </a:lvl1pPr>
          </a:lstStyle>
          <a:p>
            <a:pPr lvl="0"/>
            <a:endParaRPr lang="pl-PL"/>
          </a:p>
        </p:txBody>
      </p:sp>
      <p:sp>
        <p:nvSpPr>
          <p:cNvPr id="6" name="Symbol zastępczy numeru slajdu 5"/>
          <p:cNvSpPr txBox="1">
            <a:spLocks noGrp="1"/>
          </p:cNvSpPr>
          <p:nvPr>
            <p:ph type="sldNum" sz="quarter" idx="8"/>
          </p:nvPr>
        </p:nvSpPr>
        <p:spPr/>
        <p:txBody>
          <a:bodyPr/>
          <a:lstStyle>
            <a:lvl1pPr>
              <a:defRPr/>
            </a:lvl1pPr>
          </a:lstStyle>
          <a:p>
            <a:pPr lvl="0"/>
            <a:fld id="{574EE902-CBDB-4F21-99D2-1FC4F54BA180}" type="slidenum">
              <a:t>‹#›</a:t>
            </a:fld>
            <a:endParaRPr lang="pl-PL"/>
          </a:p>
        </p:txBody>
      </p:sp>
    </p:spTree>
    <p:extLst>
      <p:ext uri="{BB962C8B-B14F-4D97-AF65-F5344CB8AC3E}">
        <p14:creationId xmlns:p14="http://schemas.microsoft.com/office/powerpoint/2010/main" val="13078095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p:cNvSpPr txBox="1">
            <a:spLocks noGrp="1"/>
          </p:cNvSpPr>
          <p:nvPr>
            <p:ph type="title" orient="vert"/>
          </p:nvPr>
        </p:nvSpPr>
        <p:spPr>
          <a:xfrm>
            <a:off x="8724903" y="365129"/>
            <a:ext cx="2628899" cy="5811834"/>
          </a:xfrm>
        </p:spPr>
        <p:txBody>
          <a:bodyPr vert="eaVert"/>
          <a:lstStyle>
            <a:lvl1pPr>
              <a:defRPr/>
            </a:lvl1pPr>
          </a:lstStyle>
          <a:p>
            <a:pPr lvl="0"/>
            <a:r>
              <a:rPr lang="pl-PL"/>
              <a:t>Kliknij, aby edytować styl</a:t>
            </a:r>
          </a:p>
        </p:txBody>
      </p:sp>
      <p:sp>
        <p:nvSpPr>
          <p:cNvPr id="3" name="Symbol zastępczy tytułu pionowego 2"/>
          <p:cNvSpPr txBox="1">
            <a:spLocks noGrp="1"/>
          </p:cNvSpPr>
          <p:nvPr>
            <p:ph type="body" orient="vert" idx="1"/>
          </p:nvPr>
        </p:nvSpPr>
        <p:spPr>
          <a:xfrm>
            <a:off x="838203" y="365129"/>
            <a:ext cx="7734296" cy="5811834"/>
          </a:xfrm>
        </p:spPr>
        <p:txBody>
          <a:bodyPr vert="eaVert"/>
          <a:lstStyle>
            <a:lvl1pPr>
              <a:defRPr/>
            </a:lvl1pPr>
            <a:lvl2pPr>
              <a:defRPr/>
            </a:lvl2pPr>
            <a:lvl3pPr>
              <a:defRPr/>
            </a:lvl3pPr>
            <a:lvl4pPr>
              <a:defRPr/>
            </a:lvl4pPr>
            <a:lvl5pPr>
              <a:defRPr/>
            </a:lvl5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p:cNvSpPr txBox="1">
            <a:spLocks noGrp="1"/>
          </p:cNvSpPr>
          <p:nvPr>
            <p:ph type="dt" sz="half" idx="7"/>
          </p:nvPr>
        </p:nvSpPr>
        <p:spPr/>
        <p:txBody>
          <a:bodyPr/>
          <a:lstStyle>
            <a:lvl1pPr>
              <a:defRPr/>
            </a:lvl1pPr>
          </a:lstStyle>
          <a:p>
            <a:pPr lvl="0"/>
            <a:fld id="{40A8B432-B686-4881-9687-981E8F210247}" type="datetime1">
              <a:rPr lang="pl-PL"/>
              <a:pPr lvl="0"/>
              <a:t>19.04.2024</a:t>
            </a:fld>
            <a:endParaRPr lang="pl-PL"/>
          </a:p>
        </p:txBody>
      </p:sp>
      <p:sp>
        <p:nvSpPr>
          <p:cNvPr id="5" name="Symbol zastępczy stopki 4"/>
          <p:cNvSpPr txBox="1">
            <a:spLocks noGrp="1"/>
          </p:cNvSpPr>
          <p:nvPr>
            <p:ph type="ftr" sz="quarter" idx="9"/>
          </p:nvPr>
        </p:nvSpPr>
        <p:spPr/>
        <p:txBody>
          <a:bodyPr/>
          <a:lstStyle>
            <a:lvl1pPr>
              <a:defRPr/>
            </a:lvl1pPr>
          </a:lstStyle>
          <a:p>
            <a:pPr lvl="0"/>
            <a:endParaRPr lang="pl-PL"/>
          </a:p>
        </p:txBody>
      </p:sp>
      <p:sp>
        <p:nvSpPr>
          <p:cNvPr id="6" name="Symbol zastępczy numeru slajdu 5"/>
          <p:cNvSpPr txBox="1">
            <a:spLocks noGrp="1"/>
          </p:cNvSpPr>
          <p:nvPr>
            <p:ph type="sldNum" sz="quarter" idx="8"/>
          </p:nvPr>
        </p:nvSpPr>
        <p:spPr/>
        <p:txBody>
          <a:bodyPr/>
          <a:lstStyle>
            <a:lvl1pPr>
              <a:defRPr/>
            </a:lvl1pPr>
          </a:lstStyle>
          <a:p>
            <a:pPr lvl="0"/>
            <a:fld id="{2EB0229D-AA6E-4EA4-9F7F-52F4C891C966}" type="slidenum">
              <a:t>‹#›</a:t>
            </a:fld>
            <a:endParaRPr lang="pl-PL"/>
          </a:p>
        </p:txBody>
      </p:sp>
    </p:spTree>
    <p:extLst>
      <p:ext uri="{BB962C8B-B14F-4D97-AF65-F5344CB8AC3E}">
        <p14:creationId xmlns:p14="http://schemas.microsoft.com/office/powerpoint/2010/main" val="7454139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ymbol zastępczy tytułu 1"/>
          <p:cNvSpPr txBox="1">
            <a:spLocks noGrp="1"/>
          </p:cNvSpPr>
          <p:nvPr>
            <p:ph type="title"/>
          </p:nvPr>
        </p:nvSpPr>
        <p:spPr>
          <a:xfrm>
            <a:off x="838203" y="365129"/>
            <a:ext cx="10515600" cy="1325559"/>
          </a:xfrm>
          <a:prstGeom prst="rect">
            <a:avLst/>
          </a:prstGeom>
          <a:noFill/>
          <a:ln>
            <a:noFill/>
          </a:ln>
        </p:spPr>
        <p:txBody>
          <a:bodyPr vert="horz" wrap="square" lIns="91440" tIns="45720" rIns="91440" bIns="45720" anchor="ctr" anchorCtr="0" compatLnSpc="1">
            <a:normAutofit/>
          </a:bodyPr>
          <a:lstStyle/>
          <a:p>
            <a:pPr lvl="0"/>
            <a:r>
              <a:rPr lang="pl-PL"/>
              <a:t>Kliknij, aby edytować styl</a:t>
            </a:r>
          </a:p>
        </p:txBody>
      </p:sp>
      <p:sp>
        <p:nvSpPr>
          <p:cNvPr id="3" name="Symbol zastępczy tekstu 2"/>
          <p:cNvSpPr txBox="1">
            <a:spLocks noGrp="1"/>
          </p:cNvSpPr>
          <p:nvPr>
            <p:ph type="body" idx="1"/>
          </p:nvPr>
        </p:nvSpPr>
        <p:spPr>
          <a:xfrm>
            <a:off x="838203" y="1825627"/>
            <a:ext cx="10515600" cy="4351336"/>
          </a:xfrm>
          <a:prstGeom prst="rect">
            <a:avLst/>
          </a:prstGeom>
          <a:noFill/>
          <a:ln>
            <a:noFill/>
          </a:ln>
        </p:spPr>
        <p:txBody>
          <a:bodyPr vert="horz" wrap="square" lIns="91440" tIns="45720" rIns="91440" bIns="45720" anchor="t" anchorCtr="0" compatLnSpc="1">
            <a:normAutofit/>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p:cNvSpPr txBox="1">
            <a:spLocks noGrp="1"/>
          </p:cNvSpPr>
          <p:nvPr>
            <p:ph type="dt" sz="half" idx="2"/>
          </p:nvPr>
        </p:nvSpPr>
        <p:spPr>
          <a:xfrm>
            <a:off x="838203" y="6356351"/>
            <a:ext cx="2743200" cy="365129"/>
          </a:xfrm>
          <a:prstGeom prst="rect">
            <a:avLst/>
          </a:prstGeom>
          <a:noFill/>
          <a:ln>
            <a:noFill/>
          </a:ln>
        </p:spPr>
        <p:txBody>
          <a:bodyPr vert="horz" wrap="square" lIns="91440" tIns="45720" rIns="91440" bIns="45720" anchor="ctr" anchorCtr="0" compatLnSpc="1">
            <a:noAutofit/>
          </a:bodyPr>
          <a:lstStyle>
            <a:lvl1pPr marL="0" marR="0" lvl="0" indent="0" algn="l" defTabSz="914400" rtl="0" fontAlgn="auto" hangingPunct="1">
              <a:lnSpc>
                <a:spcPct val="100000"/>
              </a:lnSpc>
              <a:spcBef>
                <a:spcPts val="0"/>
              </a:spcBef>
              <a:spcAft>
                <a:spcPts val="0"/>
              </a:spcAft>
              <a:buNone/>
              <a:tabLst/>
              <a:defRPr lang="pl-PL" sz="1200" b="0" i="0" u="none" strike="noStrike" kern="1200" cap="none" spc="0" baseline="0">
                <a:solidFill>
                  <a:srgbClr val="898989"/>
                </a:solidFill>
                <a:uFillTx/>
                <a:latin typeface="Calibri"/>
              </a:defRPr>
            </a:lvl1pPr>
          </a:lstStyle>
          <a:p>
            <a:pPr lvl="0"/>
            <a:fld id="{198FA6EA-A3D9-43EC-BE87-B1422864E29B}" type="datetime1">
              <a:rPr lang="pl-PL"/>
              <a:pPr lvl="0"/>
              <a:t>19.04.2024</a:t>
            </a:fld>
            <a:endParaRPr lang="pl-PL"/>
          </a:p>
        </p:txBody>
      </p:sp>
      <p:sp>
        <p:nvSpPr>
          <p:cNvPr id="5" name="Symbol zastępczy stopki 4"/>
          <p:cNvSpPr txBox="1">
            <a:spLocks noGrp="1"/>
          </p:cNvSpPr>
          <p:nvPr>
            <p:ph type="ftr" sz="quarter" idx="3"/>
          </p:nvPr>
        </p:nvSpPr>
        <p:spPr>
          <a:xfrm>
            <a:off x="4038603" y="6356351"/>
            <a:ext cx="4114800" cy="365129"/>
          </a:xfrm>
          <a:prstGeom prst="rect">
            <a:avLst/>
          </a:prstGeom>
          <a:noFill/>
          <a:ln>
            <a:noFill/>
          </a:ln>
        </p:spPr>
        <p:txBody>
          <a:bodyPr vert="horz" wrap="square" lIns="91440" tIns="45720" rIns="91440" bIns="45720" anchor="ctr" anchorCtr="1" compatLnSpc="1">
            <a:noAutofit/>
          </a:bodyPr>
          <a:lstStyle>
            <a:lvl1pPr marL="0" marR="0" lvl="0" indent="0" algn="ctr" defTabSz="914400" rtl="0" fontAlgn="auto" hangingPunct="1">
              <a:lnSpc>
                <a:spcPct val="100000"/>
              </a:lnSpc>
              <a:spcBef>
                <a:spcPts val="0"/>
              </a:spcBef>
              <a:spcAft>
                <a:spcPts val="0"/>
              </a:spcAft>
              <a:buNone/>
              <a:tabLst/>
              <a:defRPr lang="pl-PL" sz="1200" b="0" i="0" u="none" strike="noStrike" kern="1200" cap="none" spc="0" baseline="0">
                <a:solidFill>
                  <a:srgbClr val="898989"/>
                </a:solidFill>
                <a:uFillTx/>
                <a:latin typeface="Calibri"/>
              </a:defRPr>
            </a:lvl1pPr>
          </a:lstStyle>
          <a:p>
            <a:pPr lvl="0"/>
            <a:endParaRPr lang="pl-PL"/>
          </a:p>
        </p:txBody>
      </p:sp>
      <p:sp>
        <p:nvSpPr>
          <p:cNvPr id="6" name="Symbol zastępczy numeru slajdu 5"/>
          <p:cNvSpPr txBox="1">
            <a:spLocks noGrp="1"/>
          </p:cNvSpPr>
          <p:nvPr>
            <p:ph type="sldNum" sz="quarter" idx="4"/>
          </p:nvPr>
        </p:nvSpPr>
        <p:spPr>
          <a:xfrm>
            <a:off x="8610603" y="6356351"/>
            <a:ext cx="2743200" cy="365129"/>
          </a:xfrm>
          <a:prstGeom prst="rect">
            <a:avLst/>
          </a:prstGeom>
          <a:noFill/>
          <a:ln>
            <a:noFill/>
          </a:ln>
        </p:spPr>
        <p:txBody>
          <a:bodyPr vert="horz" wrap="square" lIns="91440" tIns="45720" rIns="91440" bIns="45720" anchor="ctr" anchorCtr="0" compatLnSpc="1">
            <a:noAutofit/>
          </a:bodyPr>
          <a:lstStyle>
            <a:lvl1pPr marL="0" marR="0" lvl="0" indent="0" algn="r" defTabSz="914400" rtl="0" fontAlgn="auto" hangingPunct="1">
              <a:lnSpc>
                <a:spcPct val="100000"/>
              </a:lnSpc>
              <a:spcBef>
                <a:spcPts val="0"/>
              </a:spcBef>
              <a:spcAft>
                <a:spcPts val="0"/>
              </a:spcAft>
              <a:buNone/>
              <a:tabLst/>
              <a:defRPr lang="pl-PL" sz="1200" b="0" i="0" u="none" strike="noStrike" kern="1200" cap="none" spc="0" baseline="0">
                <a:solidFill>
                  <a:srgbClr val="898989"/>
                </a:solidFill>
                <a:uFillTx/>
                <a:latin typeface="Calibri"/>
              </a:defRPr>
            </a:lvl1pPr>
          </a:lstStyle>
          <a:p>
            <a:pPr lvl="0"/>
            <a:fld id="{A932CB11-8DA1-4798-B145-EAFFFF6B6B9D}" type="slidenum">
              <a:t>‹#›</a:t>
            </a:fld>
            <a:endParaRPr lang="pl-PL"/>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marL="0" marR="0" lvl="0" indent="0" algn="l" defTabSz="914400" rtl="0" fontAlgn="auto" hangingPunct="1">
        <a:lnSpc>
          <a:spcPct val="90000"/>
        </a:lnSpc>
        <a:spcBef>
          <a:spcPts val="0"/>
        </a:spcBef>
        <a:spcAft>
          <a:spcPts val="0"/>
        </a:spcAft>
        <a:buNone/>
        <a:tabLst/>
        <a:defRPr lang="pl-PL" sz="4400" b="0" i="0" u="none" strike="noStrike" kern="1200" cap="none" spc="0" baseline="0">
          <a:solidFill>
            <a:srgbClr val="000000"/>
          </a:solidFill>
          <a:uFillTx/>
          <a:latin typeface="Calibri Light"/>
        </a:defRPr>
      </a:lvl1pPr>
    </p:titleStyle>
    <p:bodyStyle>
      <a:lvl1pPr marL="228600" marR="0" lvl="0" indent="-228600" algn="l" defTabSz="914400" rtl="0" fontAlgn="auto" hangingPunct="1">
        <a:lnSpc>
          <a:spcPct val="90000"/>
        </a:lnSpc>
        <a:spcBef>
          <a:spcPts val="1000"/>
        </a:spcBef>
        <a:spcAft>
          <a:spcPts val="0"/>
        </a:spcAft>
        <a:buSzPct val="100000"/>
        <a:buFont typeface="Arial" pitchFamily="34"/>
        <a:buChar char="•"/>
        <a:tabLst/>
        <a:defRPr lang="pl-PL" sz="2800" b="0" i="0" u="none" strike="noStrike" kern="1200" cap="none" spc="0" baseline="0">
          <a:solidFill>
            <a:srgbClr val="000000"/>
          </a:solidFill>
          <a:uFillTx/>
          <a:latin typeface="Calibri"/>
        </a:defRPr>
      </a:lvl1pPr>
      <a:lvl2pPr marL="685800" marR="0" lvl="1" indent="-228600" algn="l" defTabSz="914400" rtl="0" fontAlgn="auto" hangingPunct="1">
        <a:lnSpc>
          <a:spcPct val="90000"/>
        </a:lnSpc>
        <a:spcBef>
          <a:spcPts val="500"/>
        </a:spcBef>
        <a:spcAft>
          <a:spcPts val="0"/>
        </a:spcAft>
        <a:buSzPct val="100000"/>
        <a:buFont typeface="Arial" pitchFamily="34"/>
        <a:buChar char="•"/>
        <a:tabLst/>
        <a:defRPr lang="pl-PL" sz="2400" b="0" i="0" u="none" strike="noStrike" kern="1200" cap="none" spc="0" baseline="0">
          <a:solidFill>
            <a:srgbClr val="000000"/>
          </a:solidFill>
          <a:uFillTx/>
          <a:latin typeface="Calibri"/>
        </a:defRPr>
      </a:lvl2pPr>
      <a:lvl3pPr marL="1143000" marR="0" lvl="2" indent="-228600" algn="l" defTabSz="914400" rtl="0" fontAlgn="auto" hangingPunct="1">
        <a:lnSpc>
          <a:spcPct val="90000"/>
        </a:lnSpc>
        <a:spcBef>
          <a:spcPts val="500"/>
        </a:spcBef>
        <a:spcAft>
          <a:spcPts val="0"/>
        </a:spcAft>
        <a:buSzPct val="100000"/>
        <a:buFont typeface="Arial" pitchFamily="34"/>
        <a:buChar char="•"/>
        <a:tabLst/>
        <a:defRPr lang="pl-PL" sz="2000" b="0" i="0" u="none" strike="noStrike" kern="1200" cap="none" spc="0" baseline="0">
          <a:solidFill>
            <a:srgbClr val="000000"/>
          </a:solidFill>
          <a:uFillTx/>
          <a:latin typeface="Calibri"/>
        </a:defRPr>
      </a:lvl3pPr>
      <a:lvl4pPr marL="1600200" marR="0" lvl="3" indent="-228600" algn="l" defTabSz="914400" rtl="0" fontAlgn="auto" hangingPunct="1">
        <a:lnSpc>
          <a:spcPct val="90000"/>
        </a:lnSpc>
        <a:spcBef>
          <a:spcPts val="500"/>
        </a:spcBef>
        <a:spcAft>
          <a:spcPts val="0"/>
        </a:spcAft>
        <a:buSzPct val="100000"/>
        <a:buFont typeface="Arial" pitchFamily="34"/>
        <a:buChar char="•"/>
        <a:tabLst/>
        <a:defRPr lang="pl-PL" sz="1800" b="0" i="0" u="none" strike="noStrike" kern="1200" cap="none" spc="0" baseline="0">
          <a:solidFill>
            <a:srgbClr val="000000"/>
          </a:solidFill>
          <a:uFillTx/>
          <a:latin typeface="Calibri"/>
        </a:defRPr>
      </a:lvl4pPr>
      <a:lvl5pPr marL="2057400" marR="0" lvl="4" indent="-228600" algn="l" defTabSz="914400" rtl="0" fontAlgn="auto" hangingPunct="1">
        <a:lnSpc>
          <a:spcPct val="90000"/>
        </a:lnSpc>
        <a:spcBef>
          <a:spcPts val="500"/>
        </a:spcBef>
        <a:spcAft>
          <a:spcPts val="0"/>
        </a:spcAft>
        <a:buSzPct val="100000"/>
        <a:buFont typeface="Arial" pitchFamily="34"/>
        <a:buChar char="•"/>
        <a:tabLst/>
        <a:defRPr lang="pl-PL" sz="1800" b="0" i="0" u="none" strike="noStrike" kern="1200" cap="none" spc="0" baseline="0">
          <a:solidFill>
            <a:srgbClr val="000000"/>
          </a:solidFill>
          <a:uFillTx/>
          <a:latin typeface="Calibri"/>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 Id="rId9"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15.jpeg"/></Relationships>
</file>

<file path=ppt/slides/_rels/slide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18.jpeg"/><Relationship Id="rId4" Type="http://schemas.openxmlformats.org/officeDocument/2006/relationships/image" Target="../media/image17.jpeg"/></Relationships>
</file>

<file path=ppt/slides/_rels/slide7.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9.jpeg"/><Relationship Id="rId7" Type="http://schemas.openxmlformats.org/officeDocument/2006/relationships/image" Target="../media/image23.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8.xml.rels><?xml version="1.0" encoding="UTF-8" standalone="yes"?>
<Relationships xmlns="http://schemas.openxmlformats.org/package/2006/relationships"><Relationship Id="rId3" Type="http://schemas.openxmlformats.org/officeDocument/2006/relationships/image" Target="../media/image24.jpeg"/><Relationship Id="rId7"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jpeg"/></Relationships>
</file>

<file path=ppt/slides/_rels/slide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0.png"/><Relationship Id="rId7" Type="http://schemas.openxmlformats.org/officeDocument/2006/relationships/image" Target="../media/image34.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 Id="rId9"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39.jpeg"/><Relationship Id="rId4" Type="http://schemas.openxmlformats.org/officeDocument/2006/relationships/image" Target="../media/image38.jpeg"/></Relationships>
</file>

<file path=ppt/slides/_rels/slide1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3.jpeg"/><Relationship Id="rId4" Type="http://schemas.openxmlformats.org/officeDocument/2006/relationships/image" Target="../media/image42.jpeg"/></Relationships>
</file>

<file path=ppt/slides/_rels/slide1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7.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7.jpeg"/><Relationship Id="rId4" Type="http://schemas.openxmlformats.org/officeDocument/2006/relationships/image" Target="../media/image46.jpeg"/></Relationships>
</file>

<file path=ppt/slides/_rels/slide1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9.xml.rels><?xml version="1.0" encoding="UTF-8" standalone="yes"?>
<Relationships xmlns="http://schemas.openxmlformats.org/package/2006/relationships"><Relationship Id="rId3" Type="http://schemas.openxmlformats.org/officeDocument/2006/relationships/image" Target="../media/image49.png"/><Relationship Id="rId7"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2.jpeg"/><Relationship Id="rId5" Type="http://schemas.openxmlformats.org/officeDocument/2006/relationships/image" Target="../media/image51.jpeg"/><Relationship Id="rId4" Type="http://schemas.openxmlformats.org/officeDocument/2006/relationships/image" Target="../media/image50.jpeg"/></Relationships>
</file>

<file path=ppt/slides/_rels/slide2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1.xml.rels><?xml version="1.0" encoding="UTF-8" standalone="yes"?>
<Relationships xmlns="http://schemas.openxmlformats.org/package/2006/relationships"><Relationship Id="rId3" Type="http://schemas.openxmlformats.org/officeDocument/2006/relationships/image" Target="../media/image49.png"/><Relationship Id="rId7"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5.jpeg"/><Relationship Id="rId5" Type="http://schemas.openxmlformats.org/officeDocument/2006/relationships/image" Target="../media/image54.jpeg"/><Relationship Id="rId4" Type="http://schemas.openxmlformats.org/officeDocument/2006/relationships/image" Target="../media/image50.jpeg"/></Relationships>
</file>

<file path=ppt/slides/_rels/slide22.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3.xml.rels><?xml version="1.0" encoding="UTF-8" standalone="yes"?>
<Relationships xmlns="http://schemas.openxmlformats.org/package/2006/relationships"><Relationship Id="rId3" Type="http://schemas.openxmlformats.org/officeDocument/2006/relationships/image" Target="../media/image49.png"/><Relationship Id="rId7"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8.jpeg"/><Relationship Id="rId5" Type="http://schemas.openxmlformats.org/officeDocument/2006/relationships/image" Target="../media/image57.jpeg"/><Relationship Id="rId4" Type="http://schemas.openxmlformats.org/officeDocument/2006/relationships/image" Target="../media/image50.jpeg"/></Relationships>
</file>

<file path=ppt/slides/_rels/slide24.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name="Slide8">
    <p:spTree>
      <p:nvGrpSpPr>
        <p:cNvPr id="1" name=""/>
        <p:cNvGrpSpPr/>
        <p:nvPr/>
      </p:nvGrpSpPr>
      <p:grpSpPr>
        <a:xfrm>
          <a:off x="0" y="0"/>
          <a:ext cx="0" cy="0"/>
          <a:chOff x="0" y="0"/>
          <a:chExt cx="0" cy="0"/>
        </a:xfrm>
      </p:grpSpPr>
      <p:sp>
        <p:nvSpPr>
          <p:cNvPr id="7" name="Prostokąt 6">
            <a:extLst>
              <a:ext uri="{FF2B5EF4-FFF2-40B4-BE49-F238E27FC236}">
                <a16:creationId xmlns:a16="http://schemas.microsoft.com/office/drawing/2014/main" id="{EB29222C-55CC-407E-0CE1-54A9262881F2}"/>
              </a:ext>
            </a:extLst>
          </p:cNvPr>
          <p:cNvSpPr/>
          <p:nvPr/>
        </p:nvSpPr>
        <p:spPr>
          <a:xfrm>
            <a:off x="0" y="2064464"/>
            <a:ext cx="8872695" cy="1659834"/>
          </a:xfrm>
          <a:prstGeom prst="rect">
            <a:avLst/>
          </a:prstGeom>
          <a:solidFill>
            <a:srgbClr val="1C94D2"/>
          </a:solidFill>
          <a:ln>
            <a:solidFill>
              <a:srgbClr val="1C94D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5" name="pole tekstowe 9"/>
          <p:cNvSpPr txBox="1"/>
          <p:nvPr/>
        </p:nvSpPr>
        <p:spPr>
          <a:xfrm>
            <a:off x="695325" y="2617382"/>
            <a:ext cx="5947462" cy="553998"/>
          </a:xfrm>
          <a:prstGeom prst="rect">
            <a:avLst/>
          </a:prstGeom>
          <a:noFill/>
          <a:ln cap="flat">
            <a:noFill/>
          </a:ln>
        </p:spPr>
        <p:txBody>
          <a:bodyPr vert="horz" wrap="none" lIns="91440" tIns="45720" rIns="91440" bIns="45720" anchor="t" anchorCtr="1" compatLnSpc="1">
            <a:spAutoFit/>
          </a:bodyPr>
          <a:lstStyle/>
          <a:p>
            <a:pPr marL="0" marR="0" lvl="0" indent="0"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3000" b="1" dirty="0">
                <a:solidFill>
                  <a:schemeClr val="bg1"/>
                </a:solidFill>
                <a:latin typeface="Sommet Light" pitchFamily="50"/>
              </a:rPr>
              <a:t>Products for developing composites</a:t>
            </a:r>
            <a:endParaRPr lang="pl-PL" sz="3000" b="1" i="1" dirty="0">
              <a:solidFill>
                <a:schemeClr val="bg1"/>
              </a:solidFill>
              <a:latin typeface="Sommet Light" pitchFamily="50"/>
            </a:endParaRPr>
          </a:p>
        </p:txBody>
      </p:sp>
      <p:pic>
        <p:nvPicPr>
          <p:cNvPr id="3" name="Obraz 2">
            <a:extLst>
              <a:ext uri="{FF2B5EF4-FFF2-40B4-BE49-F238E27FC236}">
                <a16:creationId xmlns:a16="http://schemas.microsoft.com/office/drawing/2014/main" id="{8AD70FB9-D391-89EA-2F8B-E586C2E8FD8C}"/>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6082145"/>
            <a:ext cx="12192000" cy="775854"/>
          </a:xfrm>
          <a:prstGeom prst="rect">
            <a:avLst/>
          </a:prstGeom>
        </p:spPr>
      </p:pic>
      <p:pic>
        <p:nvPicPr>
          <p:cNvPr id="8" name="Obraz 7">
            <a:extLst>
              <a:ext uri="{FF2B5EF4-FFF2-40B4-BE49-F238E27FC236}">
                <a16:creationId xmlns:a16="http://schemas.microsoft.com/office/drawing/2014/main" id="{C47C9E0F-CB63-8E39-F03B-0F083EECF57A}"/>
              </a:ext>
            </a:extLst>
          </p:cNvPr>
          <p:cNvPicPr>
            <a:picLocks noChangeAspect="1"/>
          </p:cNvPicPr>
          <p:nvPr/>
        </p:nvPicPr>
        <p:blipFill>
          <a:blip r:embed="rId3"/>
          <a:stretch>
            <a:fillRect/>
          </a:stretch>
        </p:blipFill>
        <p:spPr>
          <a:xfrm>
            <a:off x="695325" y="4011930"/>
            <a:ext cx="4002706" cy="891291"/>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Prostokąt 10">
            <a:extLst>
              <a:ext uri="{FF2B5EF4-FFF2-40B4-BE49-F238E27FC236}">
                <a16:creationId xmlns:a16="http://schemas.microsoft.com/office/drawing/2014/main" id="{0C1D5AEF-ADD0-C303-75FE-92B4581C3280}"/>
              </a:ext>
            </a:extLst>
          </p:cNvPr>
          <p:cNvSpPr/>
          <p:nvPr/>
        </p:nvSpPr>
        <p:spPr>
          <a:xfrm>
            <a:off x="0" y="397272"/>
            <a:ext cx="6796216" cy="655773"/>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2400"/>
          </a:p>
        </p:txBody>
      </p:sp>
      <p:sp>
        <p:nvSpPr>
          <p:cNvPr id="12" name="pole tekstowe 9">
            <a:extLst>
              <a:ext uri="{FF2B5EF4-FFF2-40B4-BE49-F238E27FC236}">
                <a16:creationId xmlns:a16="http://schemas.microsoft.com/office/drawing/2014/main" id="{C34CD945-EC54-CD42-5B8A-744D59DEDE45}"/>
              </a:ext>
            </a:extLst>
          </p:cNvPr>
          <p:cNvSpPr txBox="1"/>
          <p:nvPr/>
        </p:nvSpPr>
        <p:spPr>
          <a:xfrm>
            <a:off x="509998" y="531566"/>
            <a:ext cx="4789659" cy="461665"/>
          </a:xfrm>
          <a:prstGeom prst="rect">
            <a:avLst/>
          </a:prstGeom>
          <a:noFill/>
          <a:ln cap="flat">
            <a:noFill/>
          </a:ln>
        </p:spPr>
        <p:txBody>
          <a:bodyPr vert="horz" wrap="square" lIns="91440" tIns="45720" rIns="91440" bIns="45720" anchor="t" anchorCtr="1" compatLnSpc="1">
            <a:spAutoFit/>
          </a:bodyPr>
          <a:lstStyle/>
          <a:p>
            <a:pPr>
              <a:defRPr sz="1800" b="0" i="0" u="none" strike="noStrike" kern="0" cap="none" spc="0" baseline="0">
                <a:solidFill>
                  <a:srgbClr val="000000"/>
                </a:solidFill>
                <a:uFillTx/>
              </a:defRPr>
            </a:pPr>
            <a:r>
              <a:rPr lang="pl-PL" sz="2400" dirty="0" err="1">
                <a:solidFill>
                  <a:schemeClr val="bg1"/>
                </a:solidFill>
                <a:latin typeface="Sommet Light" pitchFamily="50"/>
              </a:rPr>
              <a:t>PUREsthetic</a:t>
            </a:r>
            <a:r>
              <a:rPr lang="pl-PL" sz="2400" dirty="0">
                <a:solidFill>
                  <a:schemeClr val="bg1"/>
                </a:solidFill>
                <a:latin typeface="Sommet Light" pitchFamily="50"/>
              </a:rPr>
              <a:t> </a:t>
            </a:r>
            <a:r>
              <a:rPr lang="pl-PL" sz="2400" kern="0" dirty="0" err="1">
                <a:solidFill>
                  <a:schemeClr val="bg1"/>
                </a:solidFill>
                <a:latin typeface="Sommet Light" pitchFamily="50"/>
              </a:rPr>
              <a:t>Polyester</a:t>
            </a:r>
            <a:r>
              <a:rPr lang="pl-PL" sz="2400" kern="0" dirty="0">
                <a:solidFill>
                  <a:schemeClr val="bg1"/>
                </a:solidFill>
                <a:latin typeface="Sommet Light" pitchFamily="50"/>
              </a:rPr>
              <a:t> Matrix </a:t>
            </a:r>
            <a:r>
              <a:rPr lang="pl-PL" sz="2400" kern="0" dirty="0" err="1">
                <a:solidFill>
                  <a:schemeClr val="bg1"/>
                </a:solidFill>
                <a:latin typeface="Sommet Light" pitchFamily="50"/>
              </a:rPr>
              <a:t>Strips</a:t>
            </a:r>
            <a:endParaRPr lang="pl-PL" sz="2400" kern="0" dirty="0">
              <a:solidFill>
                <a:schemeClr val="bg1"/>
              </a:solidFill>
              <a:latin typeface="Sommet Light" pitchFamily="50"/>
            </a:endParaRPr>
          </a:p>
        </p:txBody>
      </p:sp>
      <p:sp>
        <p:nvSpPr>
          <p:cNvPr id="4" name="pole tekstowe 3">
            <a:extLst>
              <a:ext uri="{FF2B5EF4-FFF2-40B4-BE49-F238E27FC236}">
                <a16:creationId xmlns:a16="http://schemas.microsoft.com/office/drawing/2014/main" id="{EB1B3432-2D44-B1D3-DE9B-E65FD4D961FB}"/>
              </a:ext>
            </a:extLst>
          </p:cNvPr>
          <p:cNvSpPr txBox="1"/>
          <p:nvPr/>
        </p:nvSpPr>
        <p:spPr>
          <a:xfrm>
            <a:off x="639485" y="1503014"/>
            <a:ext cx="5034362" cy="3097899"/>
          </a:xfrm>
          <a:prstGeom prst="rect">
            <a:avLst/>
          </a:prstGeom>
          <a:noFill/>
        </p:spPr>
        <p:txBody>
          <a:bodyPr wrap="square" rtlCol="0">
            <a:spAutoFit/>
          </a:bodyPr>
          <a:lstStyle>
            <a:defPPr>
              <a:defRPr lang="pl-PL"/>
            </a:defPPr>
            <a:lvl1pPr>
              <a:lnSpc>
                <a:spcPct val="107000"/>
              </a:lnSpc>
              <a:spcAft>
                <a:spcPts val="800"/>
              </a:spcAft>
              <a:defRPr b="1">
                <a:solidFill>
                  <a:srgbClr val="7F7F7F"/>
                </a:solidFill>
                <a:latin typeface="Sommet Light" panose="02000505000000020004" pitchFamily="50" charset="-18"/>
              </a:defRPr>
            </a:lvl1pPr>
          </a:lstStyle>
          <a:p>
            <a:r>
              <a:rPr lang="pl-PL" dirty="0" err="1">
                <a:solidFill>
                  <a:schemeClr val="tx1">
                    <a:lumMod val="65000"/>
                    <a:lumOff val="35000"/>
                  </a:schemeClr>
                </a:solidFill>
              </a:rPr>
              <a:t>Smooth</a:t>
            </a:r>
            <a:r>
              <a:rPr lang="pl-PL" dirty="0">
                <a:solidFill>
                  <a:schemeClr val="tx1">
                    <a:lumMod val="65000"/>
                    <a:lumOff val="35000"/>
                  </a:schemeClr>
                </a:solidFill>
              </a:rPr>
              <a:t> </a:t>
            </a:r>
            <a:r>
              <a:rPr lang="pl-PL" dirty="0" err="1">
                <a:solidFill>
                  <a:schemeClr val="tx1">
                    <a:lumMod val="65000"/>
                    <a:lumOff val="35000"/>
                  </a:schemeClr>
                </a:solidFill>
              </a:rPr>
              <a:t>Polyester</a:t>
            </a:r>
            <a:r>
              <a:rPr lang="pl-PL" dirty="0">
                <a:solidFill>
                  <a:schemeClr val="tx1">
                    <a:lumMod val="65000"/>
                    <a:lumOff val="35000"/>
                  </a:schemeClr>
                </a:solidFill>
              </a:rPr>
              <a:t> </a:t>
            </a:r>
            <a:r>
              <a:rPr lang="pl-PL" dirty="0" err="1">
                <a:solidFill>
                  <a:schemeClr val="tx1">
                    <a:lumMod val="65000"/>
                    <a:lumOff val="35000"/>
                  </a:schemeClr>
                </a:solidFill>
              </a:rPr>
              <a:t>Tape</a:t>
            </a:r>
            <a:r>
              <a:rPr lang="pl-PL" dirty="0">
                <a:solidFill>
                  <a:schemeClr val="tx1">
                    <a:lumMod val="65000"/>
                    <a:lumOff val="35000"/>
                  </a:schemeClr>
                </a:solidFill>
              </a:rPr>
              <a:t> </a:t>
            </a:r>
          </a:p>
          <a:p>
            <a:r>
              <a:rPr lang="en-US" b="0" dirty="0">
                <a:solidFill>
                  <a:schemeClr val="tx1">
                    <a:lumMod val="65000"/>
                    <a:lumOff val="35000"/>
                  </a:schemeClr>
                </a:solidFill>
              </a:rPr>
              <a:t>The tape is designed for shaping composite fillings capable of photopolymerization in Class II cavity fillings. The high smoothness of the tape's surface ensures that the filling does not adhere to the tape.</a:t>
            </a:r>
          </a:p>
          <a:p>
            <a:endParaRPr lang="pl-PL" dirty="0">
              <a:solidFill>
                <a:schemeClr val="tx1">
                  <a:lumMod val="65000"/>
                  <a:lumOff val="35000"/>
                </a:schemeClr>
              </a:solidFill>
            </a:endParaRPr>
          </a:p>
          <a:p>
            <a:r>
              <a:rPr lang="en-US" sz="1600" dirty="0">
                <a:solidFill>
                  <a:schemeClr val="tx1">
                    <a:lumMod val="65000"/>
                    <a:lumOff val="35000"/>
                  </a:schemeClr>
                </a:solidFill>
              </a:rPr>
              <a:t>PS05805 </a:t>
            </a:r>
            <a:r>
              <a:rPr lang="en-US" sz="1600" dirty="0" err="1">
                <a:solidFill>
                  <a:schemeClr val="tx1">
                    <a:lumMod val="65000"/>
                    <a:lumOff val="35000"/>
                  </a:schemeClr>
                </a:solidFill>
              </a:rPr>
              <a:t>PUREsthetic</a:t>
            </a:r>
            <a:r>
              <a:rPr lang="en-US" sz="1600" dirty="0">
                <a:solidFill>
                  <a:schemeClr val="tx1">
                    <a:lumMod val="65000"/>
                    <a:lumOff val="35000"/>
                  </a:schemeClr>
                </a:solidFill>
              </a:rPr>
              <a:t> Polyester Matrix Strips </a:t>
            </a:r>
            <a:br>
              <a:rPr lang="pl-PL" sz="1600" dirty="0">
                <a:solidFill>
                  <a:schemeClr val="tx1">
                    <a:lumMod val="65000"/>
                    <a:lumOff val="35000"/>
                  </a:schemeClr>
                </a:solidFill>
              </a:rPr>
            </a:br>
            <a:r>
              <a:rPr lang="en-US" sz="1600" dirty="0">
                <a:solidFill>
                  <a:schemeClr val="tx1">
                    <a:lumMod val="65000"/>
                    <a:lumOff val="35000"/>
                  </a:schemeClr>
                </a:solidFill>
              </a:rPr>
              <a:t>Width 8 mm, thickness 0.005 mm, length: 15 meters.</a:t>
            </a:r>
          </a:p>
          <a:p>
            <a:r>
              <a:rPr lang="pl-PL" dirty="0"/>
              <a:t> </a:t>
            </a:r>
          </a:p>
        </p:txBody>
      </p:sp>
      <p:pic>
        <p:nvPicPr>
          <p:cNvPr id="3" name="Obraz 2">
            <a:extLst>
              <a:ext uri="{FF2B5EF4-FFF2-40B4-BE49-F238E27FC236}">
                <a16:creationId xmlns:a16="http://schemas.microsoft.com/office/drawing/2014/main" id="{B01DC828-0EA7-EC80-F998-0257AF1FB13A}"/>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6082145"/>
            <a:ext cx="12192000" cy="775854"/>
          </a:xfrm>
          <a:prstGeom prst="rect">
            <a:avLst/>
          </a:prstGeom>
        </p:spPr>
      </p:pic>
      <p:pic>
        <p:nvPicPr>
          <p:cNvPr id="6" name="Obraz 5">
            <a:extLst>
              <a:ext uri="{FF2B5EF4-FFF2-40B4-BE49-F238E27FC236}">
                <a16:creationId xmlns:a16="http://schemas.microsoft.com/office/drawing/2014/main" id="{1E2FBC87-57DB-4C76-E1FE-122B1FF861D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34195" y="993231"/>
            <a:ext cx="5162807" cy="4518139"/>
          </a:xfrm>
          <a:prstGeom prst="rect">
            <a:avLst/>
          </a:prstGeom>
        </p:spPr>
      </p:pic>
      <p:pic>
        <p:nvPicPr>
          <p:cNvPr id="8" name="Obraz 7">
            <a:extLst>
              <a:ext uri="{FF2B5EF4-FFF2-40B4-BE49-F238E27FC236}">
                <a16:creationId xmlns:a16="http://schemas.microsoft.com/office/drawing/2014/main" id="{BA0EAE94-A99D-70E3-3930-2D613EE29C05}"/>
              </a:ext>
            </a:extLst>
          </p:cNvPr>
          <p:cNvPicPr>
            <a:picLocks noChangeAspect="1"/>
          </p:cNvPicPr>
          <p:nvPr/>
        </p:nvPicPr>
        <p:blipFill>
          <a:blip r:embed="rId4" cstate="print">
            <a:clrChange>
              <a:clrFrom>
                <a:srgbClr val="ECECEC"/>
              </a:clrFrom>
              <a:clrTo>
                <a:srgbClr val="ECECEC">
                  <a:alpha val="0"/>
                </a:srgbClr>
              </a:clrTo>
            </a:clrChange>
            <a:extLst>
              <a:ext uri="{28A0092B-C50C-407E-A947-70E740481C1C}">
                <a14:useLocalDpi xmlns:a14="http://schemas.microsoft.com/office/drawing/2010/main" val="0"/>
              </a:ext>
            </a:extLst>
          </a:blip>
          <a:stretch>
            <a:fillRect/>
          </a:stretch>
        </p:blipFill>
        <p:spPr>
          <a:xfrm>
            <a:off x="6950694" y="3248767"/>
            <a:ext cx="3919730" cy="3919730"/>
          </a:xfrm>
          <a:prstGeom prst="rect">
            <a:avLst/>
          </a:prstGeom>
        </p:spPr>
      </p:pic>
      <p:pic>
        <p:nvPicPr>
          <p:cNvPr id="7" name="Obraz 6">
            <a:extLst>
              <a:ext uri="{FF2B5EF4-FFF2-40B4-BE49-F238E27FC236}">
                <a16:creationId xmlns:a16="http://schemas.microsoft.com/office/drawing/2014/main" id="{87BF839C-CD80-F9A6-F020-FD2D2A8FA51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81618" y="6044620"/>
            <a:ext cx="2804193" cy="873668"/>
          </a:xfrm>
          <a:prstGeom prst="rect">
            <a:avLst/>
          </a:prstGeom>
        </p:spPr>
      </p:pic>
    </p:spTree>
    <p:extLst>
      <p:ext uri="{BB962C8B-B14F-4D97-AF65-F5344CB8AC3E}">
        <p14:creationId xmlns:p14="http://schemas.microsoft.com/office/powerpoint/2010/main" val="22493768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Prostokąt 10">
            <a:extLst>
              <a:ext uri="{FF2B5EF4-FFF2-40B4-BE49-F238E27FC236}">
                <a16:creationId xmlns:a16="http://schemas.microsoft.com/office/drawing/2014/main" id="{0C1D5AEF-ADD0-C303-75FE-92B4581C3280}"/>
              </a:ext>
            </a:extLst>
          </p:cNvPr>
          <p:cNvSpPr/>
          <p:nvPr/>
        </p:nvSpPr>
        <p:spPr>
          <a:xfrm>
            <a:off x="0" y="397272"/>
            <a:ext cx="6796216" cy="655773"/>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2400"/>
          </a:p>
        </p:txBody>
      </p:sp>
      <p:sp>
        <p:nvSpPr>
          <p:cNvPr id="12" name="pole tekstowe 9">
            <a:extLst>
              <a:ext uri="{FF2B5EF4-FFF2-40B4-BE49-F238E27FC236}">
                <a16:creationId xmlns:a16="http://schemas.microsoft.com/office/drawing/2014/main" id="{C34CD945-EC54-CD42-5B8A-744D59DEDE45}"/>
              </a:ext>
            </a:extLst>
          </p:cNvPr>
          <p:cNvSpPr txBox="1"/>
          <p:nvPr/>
        </p:nvSpPr>
        <p:spPr>
          <a:xfrm>
            <a:off x="0" y="551596"/>
            <a:ext cx="6015704" cy="461665"/>
          </a:xfrm>
          <a:prstGeom prst="rect">
            <a:avLst/>
          </a:prstGeom>
          <a:noFill/>
          <a:ln cap="flat">
            <a:noFill/>
          </a:ln>
        </p:spPr>
        <p:txBody>
          <a:bodyPr vert="horz" wrap="square" lIns="91440" tIns="45720" rIns="91440" bIns="45720" anchor="t" anchorCtr="1" compatLnSpc="1">
            <a:spAutoFit/>
          </a:bodyPr>
          <a:lstStyle/>
          <a:p>
            <a:pPr>
              <a:defRPr sz="1800" b="0" i="0" u="none" strike="noStrike" kern="0" cap="none" spc="0" baseline="0">
                <a:solidFill>
                  <a:srgbClr val="000000"/>
                </a:solidFill>
                <a:uFillTx/>
              </a:defRPr>
            </a:pPr>
            <a:r>
              <a:rPr lang="en-US" sz="2400" dirty="0" err="1">
                <a:solidFill>
                  <a:schemeClr val="bg1"/>
                </a:solidFill>
                <a:latin typeface="Sommet Light" pitchFamily="50"/>
              </a:rPr>
              <a:t>PUREsthetic</a:t>
            </a:r>
            <a:r>
              <a:rPr lang="en-US" sz="2400" dirty="0">
                <a:solidFill>
                  <a:schemeClr val="bg1"/>
                </a:solidFill>
                <a:latin typeface="Sommet Light" pitchFamily="50"/>
              </a:rPr>
              <a:t> Anatomical Matrix Band</a:t>
            </a:r>
            <a:endParaRPr lang="pl-PL" sz="2400" kern="0" dirty="0">
              <a:solidFill>
                <a:schemeClr val="bg1"/>
              </a:solidFill>
              <a:latin typeface="Sommet Light" pitchFamily="50"/>
            </a:endParaRPr>
          </a:p>
        </p:txBody>
      </p:sp>
      <p:pic>
        <p:nvPicPr>
          <p:cNvPr id="3" name="Obraz 2">
            <a:extLst>
              <a:ext uri="{FF2B5EF4-FFF2-40B4-BE49-F238E27FC236}">
                <a16:creationId xmlns:a16="http://schemas.microsoft.com/office/drawing/2014/main" id="{B01DC828-0EA7-EC80-F998-0257AF1FB13A}"/>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6082145"/>
            <a:ext cx="12192000" cy="775854"/>
          </a:xfrm>
          <a:prstGeom prst="rect">
            <a:avLst/>
          </a:prstGeom>
        </p:spPr>
      </p:pic>
      <p:sp>
        <p:nvSpPr>
          <p:cNvPr id="4" name="pole tekstowe 3">
            <a:extLst>
              <a:ext uri="{FF2B5EF4-FFF2-40B4-BE49-F238E27FC236}">
                <a16:creationId xmlns:a16="http://schemas.microsoft.com/office/drawing/2014/main" id="{EB1B3432-2D44-B1D3-DE9B-E65FD4D961FB}"/>
              </a:ext>
            </a:extLst>
          </p:cNvPr>
          <p:cNvSpPr txBox="1"/>
          <p:nvPr/>
        </p:nvSpPr>
        <p:spPr>
          <a:xfrm>
            <a:off x="620372" y="1507337"/>
            <a:ext cx="7305658" cy="4535024"/>
          </a:xfrm>
          <a:prstGeom prst="rect">
            <a:avLst/>
          </a:prstGeom>
          <a:noFill/>
        </p:spPr>
        <p:txBody>
          <a:bodyPr wrap="square" rtlCol="0">
            <a:spAutoFit/>
          </a:bodyPr>
          <a:lstStyle>
            <a:defPPr>
              <a:defRPr lang="pl-PL"/>
            </a:defPPr>
            <a:lvl1pPr>
              <a:lnSpc>
                <a:spcPct val="107000"/>
              </a:lnSpc>
              <a:spcAft>
                <a:spcPts val="800"/>
              </a:spcAft>
              <a:defRPr b="1">
                <a:solidFill>
                  <a:srgbClr val="7F7F7F"/>
                </a:solidFill>
                <a:latin typeface="Sommet Light" panose="02000505000000020004" pitchFamily="50" charset="-18"/>
              </a:defRPr>
            </a:lvl1pPr>
          </a:lstStyle>
          <a:p>
            <a:r>
              <a:rPr lang="en-US" sz="1600" b="0" kern="0" dirty="0">
                <a:solidFill>
                  <a:schemeClr val="tx1">
                    <a:lumMod val="65000"/>
                    <a:lumOff val="35000"/>
                  </a:schemeClr>
                </a:solidFill>
                <a:effectLst/>
                <a:ea typeface="Times New Roman" panose="02020603050405020304" pitchFamily="18" charset="0"/>
                <a:cs typeface="Times New Roman" panose="02020603050405020304" pitchFamily="18" charset="0"/>
              </a:rPr>
              <a:t>Strips made of stainless steel intended for making class II restorations. The shape of the strip improves the anatomical adaptation and the point of contact with the reconstruction.</a:t>
            </a:r>
          </a:p>
          <a:p>
            <a:pPr marL="285750" indent="-285750">
              <a:lnSpc>
                <a:spcPct val="100000"/>
              </a:lnSpc>
              <a:spcAft>
                <a:spcPts val="800"/>
              </a:spcAft>
              <a:buFont typeface="Arial" panose="020B0604020202020204" pitchFamily="34" charset="0"/>
              <a:buChar char="•"/>
            </a:pPr>
            <a:r>
              <a:rPr lang="en-US" sz="1600" b="0" kern="0" dirty="0">
                <a:solidFill>
                  <a:schemeClr val="tx1">
                    <a:lumMod val="65000"/>
                    <a:lumOff val="35000"/>
                  </a:schemeClr>
                </a:solidFill>
                <a:effectLst/>
                <a:ea typeface="Times New Roman" panose="02020603050405020304" pitchFamily="18" charset="0"/>
                <a:cs typeface="Times New Roman" panose="02020603050405020304" pitchFamily="18" charset="0"/>
              </a:rPr>
              <a:t>produced in 6 designs:</a:t>
            </a:r>
          </a:p>
          <a:p>
            <a:pPr marL="742950" lvl="1" indent="-285750">
              <a:spcAft>
                <a:spcPts val="800"/>
              </a:spcAft>
              <a:buFont typeface="Arial" panose="020B0604020202020204" pitchFamily="34" charset="0"/>
              <a:buChar char="•"/>
            </a:pPr>
            <a:r>
              <a:rPr lang="en-US" sz="1400" b="0" kern="0" dirty="0">
                <a:solidFill>
                  <a:schemeClr val="tx1">
                    <a:lumMod val="65000"/>
                    <a:lumOff val="35000"/>
                  </a:schemeClr>
                </a:solidFill>
                <a:effectLst/>
                <a:latin typeface="Sommet Light" panose="02000505000000020004" pitchFamily="50" charset="-18"/>
                <a:ea typeface="Times New Roman" panose="02020603050405020304" pitchFamily="18" charset="0"/>
                <a:cs typeface="Times New Roman" panose="02020603050405020304" pitchFamily="18" charset="0"/>
              </a:rPr>
              <a:t>type 21 (premolar left-sided), </a:t>
            </a:r>
          </a:p>
          <a:p>
            <a:pPr marL="742950" lvl="1" indent="-285750">
              <a:spcAft>
                <a:spcPts val="800"/>
              </a:spcAft>
              <a:buFont typeface="Arial" panose="020B0604020202020204" pitchFamily="34" charset="0"/>
              <a:buChar char="•"/>
            </a:pPr>
            <a:r>
              <a:rPr lang="en-US" sz="1400" b="0" kern="0" dirty="0">
                <a:solidFill>
                  <a:schemeClr val="tx1">
                    <a:lumMod val="65000"/>
                    <a:lumOff val="35000"/>
                  </a:schemeClr>
                </a:solidFill>
                <a:effectLst/>
                <a:latin typeface="Sommet Light" panose="02000505000000020004" pitchFamily="50" charset="-18"/>
                <a:ea typeface="Times New Roman" panose="02020603050405020304" pitchFamily="18" charset="0"/>
                <a:cs typeface="Times New Roman" panose="02020603050405020304" pitchFamily="18" charset="0"/>
              </a:rPr>
              <a:t>type 22 (premolar right-sided), </a:t>
            </a:r>
          </a:p>
          <a:p>
            <a:pPr marL="742950" lvl="1" indent="-285750">
              <a:spcAft>
                <a:spcPts val="800"/>
              </a:spcAft>
              <a:buFont typeface="Arial" panose="020B0604020202020204" pitchFamily="34" charset="0"/>
              <a:buChar char="•"/>
            </a:pPr>
            <a:r>
              <a:rPr lang="en-US" sz="1400" b="0" kern="0" dirty="0">
                <a:solidFill>
                  <a:schemeClr val="tx1">
                    <a:lumMod val="65000"/>
                    <a:lumOff val="35000"/>
                  </a:schemeClr>
                </a:solidFill>
                <a:effectLst/>
                <a:latin typeface="Sommet Light" panose="02000505000000020004" pitchFamily="50" charset="-18"/>
                <a:ea typeface="Times New Roman" panose="02020603050405020304" pitchFamily="18" charset="0"/>
                <a:cs typeface="Times New Roman" panose="02020603050405020304" pitchFamily="18" charset="0"/>
              </a:rPr>
              <a:t>type 28 (premolar on both sides), </a:t>
            </a:r>
            <a:endParaRPr lang="pl-PL" sz="1400" b="0" kern="0" dirty="0">
              <a:solidFill>
                <a:schemeClr val="tx1">
                  <a:lumMod val="65000"/>
                  <a:lumOff val="35000"/>
                </a:schemeClr>
              </a:solidFill>
              <a:effectLst/>
              <a:latin typeface="Sommet Light" panose="02000505000000020004" pitchFamily="50" charset="-18"/>
              <a:ea typeface="Times New Roman" panose="02020603050405020304" pitchFamily="18" charset="0"/>
              <a:cs typeface="Times New Roman" panose="02020603050405020304" pitchFamily="18" charset="0"/>
            </a:endParaRPr>
          </a:p>
          <a:p>
            <a:pPr marL="742950" lvl="1" indent="-285750">
              <a:spcAft>
                <a:spcPts val="800"/>
              </a:spcAft>
              <a:buFont typeface="Arial" panose="020B0604020202020204" pitchFamily="34" charset="0"/>
              <a:buChar char="•"/>
            </a:pPr>
            <a:r>
              <a:rPr lang="en-US" sz="1400" b="0" kern="0" dirty="0">
                <a:solidFill>
                  <a:schemeClr val="tx1">
                    <a:lumMod val="65000"/>
                    <a:lumOff val="35000"/>
                  </a:schemeClr>
                </a:solidFill>
                <a:effectLst/>
                <a:latin typeface="Sommet Light" panose="02000505000000020004" pitchFamily="50" charset="-18"/>
                <a:ea typeface="Times New Roman" panose="02020603050405020304" pitchFamily="18" charset="0"/>
                <a:cs typeface="Times New Roman" panose="02020603050405020304" pitchFamily="18" charset="0"/>
              </a:rPr>
              <a:t>type 23 (molar left-sided), </a:t>
            </a:r>
          </a:p>
          <a:p>
            <a:pPr marL="742950" lvl="1" indent="-285750">
              <a:spcAft>
                <a:spcPts val="800"/>
              </a:spcAft>
              <a:buFont typeface="Arial" panose="020B0604020202020204" pitchFamily="34" charset="0"/>
              <a:buChar char="•"/>
            </a:pPr>
            <a:r>
              <a:rPr lang="en-US" sz="1400" b="0" kern="0" dirty="0">
                <a:solidFill>
                  <a:schemeClr val="tx1">
                    <a:lumMod val="65000"/>
                    <a:lumOff val="35000"/>
                  </a:schemeClr>
                </a:solidFill>
                <a:effectLst/>
                <a:latin typeface="Sommet Light" panose="02000505000000020004" pitchFamily="50" charset="-18"/>
                <a:ea typeface="Times New Roman" panose="02020603050405020304" pitchFamily="18" charset="0"/>
                <a:cs typeface="Times New Roman" panose="02020603050405020304" pitchFamily="18" charset="0"/>
              </a:rPr>
              <a:t>type 24 (molar right-sided), </a:t>
            </a:r>
          </a:p>
          <a:p>
            <a:pPr marL="742950" lvl="1" indent="-285750">
              <a:spcAft>
                <a:spcPts val="800"/>
              </a:spcAft>
              <a:buFont typeface="Arial" panose="020B0604020202020204" pitchFamily="34" charset="0"/>
              <a:buChar char="•"/>
            </a:pPr>
            <a:r>
              <a:rPr lang="en-US" sz="1400" b="0" kern="0" dirty="0">
                <a:solidFill>
                  <a:schemeClr val="tx1">
                    <a:lumMod val="65000"/>
                    <a:lumOff val="35000"/>
                  </a:schemeClr>
                </a:solidFill>
                <a:effectLst/>
                <a:latin typeface="Sommet Light" panose="02000505000000020004" pitchFamily="50" charset="-18"/>
                <a:ea typeface="Times New Roman" panose="02020603050405020304" pitchFamily="18" charset="0"/>
                <a:cs typeface="Times New Roman" panose="02020603050405020304" pitchFamily="18" charset="0"/>
              </a:rPr>
              <a:t>type 29 (molar on both sides),</a:t>
            </a:r>
          </a:p>
          <a:p>
            <a:pPr marL="285750" indent="-285750">
              <a:lnSpc>
                <a:spcPct val="100000"/>
              </a:lnSpc>
              <a:spcAft>
                <a:spcPts val="800"/>
              </a:spcAft>
              <a:buFont typeface="Arial" panose="020B0604020202020204" pitchFamily="34" charset="0"/>
              <a:buChar char="•"/>
            </a:pPr>
            <a:r>
              <a:rPr lang="en-US" sz="1600" b="0" kern="0" dirty="0">
                <a:solidFill>
                  <a:schemeClr val="tx1">
                    <a:lumMod val="65000"/>
                    <a:lumOff val="35000"/>
                  </a:schemeClr>
                </a:solidFill>
                <a:effectLst/>
                <a:latin typeface="+mj-lt"/>
                <a:ea typeface="Times New Roman" panose="02020603050405020304" pitchFamily="18" charset="0"/>
                <a:cs typeface="Times New Roman" panose="02020603050405020304" pitchFamily="18" charset="0"/>
              </a:rPr>
              <a:t>thickness 0,05 mm,</a:t>
            </a:r>
          </a:p>
          <a:p>
            <a:pPr marL="285750" indent="-285750">
              <a:lnSpc>
                <a:spcPct val="100000"/>
              </a:lnSpc>
              <a:spcAft>
                <a:spcPts val="800"/>
              </a:spcAft>
              <a:buFont typeface="Arial" panose="020B0604020202020204" pitchFamily="34" charset="0"/>
              <a:buChar char="•"/>
            </a:pPr>
            <a:r>
              <a:rPr lang="en-US" sz="1600" b="0" kern="0" dirty="0">
                <a:solidFill>
                  <a:schemeClr val="tx1">
                    <a:lumMod val="65000"/>
                    <a:lumOff val="35000"/>
                  </a:schemeClr>
                </a:solidFill>
                <a:effectLst/>
                <a:latin typeface="+mj-lt"/>
                <a:ea typeface="Times New Roman" panose="02020603050405020304" pitchFamily="18" charset="0"/>
                <a:cs typeface="Times New Roman" panose="02020603050405020304" pitchFamily="18" charset="0"/>
              </a:rPr>
              <a:t>package contains 16 pieces of strips,</a:t>
            </a:r>
          </a:p>
          <a:p>
            <a:pPr marL="285750" indent="-285750">
              <a:lnSpc>
                <a:spcPct val="100000"/>
              </a:lnSpc>
              <a:spcAft>
                <a:spcPts val="800"/>
              </a:spcAft>
              <a:buFont typeface="Arial" panose="020B0604020202020204" pitchFamily="34" charset="0"/>
              <a:buChar char="•"/>
            </a:pPr>
            <a:r>
              <a:rPr lang="en-US" sz="1600" b="0" kern="0" dirty="0">
                <a:solidFill>
                  <a:schemeClr val="tx1">
                    <a:lumMod val="65000"/>
                    <a:lumOff val="35000"/>
                  </a:schemeClr>
                </a:solidFill>
                <a:effectLst/>
                <a:latin typeface="+mj-lt"/>
                <a:ea typeface="Times New Roman" panose="02020603050405020304" pitchFamily="18" charset="0"/>
                <a:cs typeface="Times New Roman" panose="02020603050405020304" pitchFamily="18" charset="0"/>
              </a:rPr>
              <a:t>very high smoothness of the strip surface,</a:t>
            </a:r>
          </a:p>
          <a:p>
            <a:pPr marL="285750" indent="-285750">
              <a:lnSpc>
                <a:spcPct val="100000"/>
              </a:lnSpc>
              <a:spcAft>
                <a:spcPts val="800"/>
              </a:spcAft>
              <a:buFont typeface="Arial" panose="020B0604020202020204" pitchFamily="34" charset="0"/>
              <a:buChar char="•"/>
            </a:pPr>
            <a:r>
              <a:rPr lang="en-US" sz="1600" b="0" kern="0" dirty="0">
                <a:solidFill>
                  <a:schemeClr val="tx1">
                    <a:lumMod val="65000"/>
                    <a:lumOff val="35000"/>
                  </a:schemeClr>
                </a:solidFill>
                <a:effectLst/>
                <a:latin typeface="+mj-lt"/>
                <a:ea typeface="Times New Roman" panose="02020603050405020304" pitchFamily="18" charset="0"/>
                <a:cs typeface="Times New Roman" panose="02020603050405020304" pitchFamily="18" charset="0"/>
              </a:rPr>
              <a:t>disposable, non-sterile product.</a:t>
            </a:r>
          </a:p>
        </p:txBody>
      </p:sp>
      <p:pic>
        <p:nvPicPr>
          <p:cNvPr id="10" name="Obraz 9">
            <a:extLst>
              <a:ext uri="{FF2B5EF4-FFF2-40B4-BE49-F238E27FC236}">
                <a16:creationId xmlns:a16="http://schemas.microsoft.com/office/drawing/2014/main" id="{51DCB45F-3BCA-4AEF-FFD1-39425AE4D595}"/>
              </a:ext>
            </a:extLst>
          </p:cNvPr>
          <p:cNvPicPr>
            <a:picLocks noChangeAspect="1"/>
          </p:cNvPicPr>
          <p:nvPr/>
        </p:nvPicPr>
        <p:blipFill>
          <a:blip r:embed="rId3"/>
          <a:stretch>
            <a:fillRect/>
          </a:stretch>
        </p:blipFill>
        <p:spPr>
          <a:xfrm>
            <a:off x="8297931" y="397272"/>
            <a:ext cx="3337071" cy="3312353"/>
          </a:xfrm>
          <a:prstGeom prst="rect">
            <a:avLst/>
          </a:prstGeom>
        </p:spPr>
      </p:pic>
      <p:pic>
        <p:nvPicPr>
          <p:cNvPr id="16" name="Obraz 15">
            <a:extLst>
              <a:ext uri="{FF2B5EF4-FFF2-40B4-BE49-F238E27FC236}">
                <a16:creationId xmlns:a16="http://schemas.microsoft.com/office/drawing/2014/main" id="{3E0D3780-020D-3245-5290-8FD55AA64BAF}"/>
              </a:ext>
            </a:extLst>
          </p:cNvPr>
          <p:cNvPicPr>
            <a:picLocks noChangeAspect="1"/>
          </p:cNvPicPr>
          <p:nvPr/>
        </p:nvPicPr>
        <p:blipFill>
          <a:blip r:embed="rId4" cstate="print">
            <a:clrChange>
              <a:clrFrom>
                <a:srgbClr val="E8E8E8"/>
              </a:clrFrom>
              <a:clrTo>
                <a:srgbClr val="E8E8E8">
                  <a:alpha val="0"/>
                </a:srgbClr>
              </a:clrTo>
            </a:clrChange>
            <a:extLst>
              <a:ext uri="{28A0092B-C50C-407E-A947-70E740481C1C}">
                <a14:useLocalDpi xmlns:a14="http://schemas.microsoft.com/office/drawing/2010/main" val="0"/>
              </a:ext>
            </a:extLst>
          </a:blip>
          <a:stretch>
            <a:fillRect/>
          </a:stretch>
        </p:blipFill>
        <p:spPr>
          <a:xfrm>
            <a:off x="8049997" y="3020797"/>
            <a:ext cx="3837203" cy="3837203"/>
          </a:xfrm>
          <a:prstGeom prst="rect">
            <a:avLst/>
          </a:prstGeom>
        </p:spPr>
      </p:pic>
      <p:pic>
        <p:nvPicPr>
          <p:cNvPr id="5" name="Obraz 4">
            <a:extLst>
              <a:ext uri="{FF2B5EF4-FFF2-40B4-BE49-F238E27FC236}">
                <a16:creationId xmlns:a16="http://schemas.microsoft.com/office/drawing/2014/main" id="{0FCD94C5-689F-A4A1-AADE-526D2D0028C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81618" y="6044620"/>
            <a:ext cx="2804193" cy="873668"/>
          </a:xfrm>
          <a:prstGeom prst="rect">
            <a:avLst/>
          </a:prstGeom>
        </p:spPr>
      </p:pic>
    </p:spTree>
    <p:extLst>
      <p:ext uri="{BB962C8B-B14F-4D97-AF65-F5344CB8AC3E}">
        <p14:creationId xmlns:p14="http://schemas.microsoft.com/office/powerpoint/2010/main" val="41440313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Prostokąt 10">
            <a:extLst>
              <a:ext uri="{FF2B5EF4-FFF2-40B4-BE49-F238E27FC236}">
                <a16:creationId xmlns:a16="http://schemas.microsoft.com/office/drawing/2014/main" id="{0C1D5AEF-ADD0-C303-75FE-92B4581C3280}"/>
              </a:ext>
            </a:extLst>
          </p:cNvPr>
          <p:cNvSpPr/>
          <p:nvPr/>
        </p:nvSpPr>
        <p:spPr>
          <a:xfrm>
            <a:off x="0" y="397272"/>
            <a:ext cx="6796216" cy="655773"/>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2400"/>
          </a:p>
        </p:txBody>
      </p:sp>
      <p:sp>
        <p:nvSpPr>
          <p:cNvPr id="12" name="pole tekstowe 9">
            <a:extLst>
              <a:ext uri="{FF2B5EF4-FFF2-40B4-BE49-F238E27FC236}">
                <a16:creationId xmlns:a16="http://schemas.microsoft.com/office/drawing/2014/main" id="{C34CD945-EC54-CD42-5B8A-744D59DEDE45}"/>
              </a:ext>
            </a:extLst>
          </p:cNvPr>
          <p:cNvSpPr txBox="1"/>
          <p:nvPr/>
        </p:nvSpPr>
        <p:spPr>
          <a:xfrm>
            <a:off x="0" y="550041"/>
            <a:ext cx="6015704" cy="461665"/>
          </a:xfrm>
          <a:prstGeom prst="rect">
            <a:avLst/>
          </a:prstGeom>
          <a:noFill/>
          <a:ln cap="flat">
            <a:noFill/>
          </a:ln>
        </p:spPr>
        <p:txBody>
          <a:bodyPr vert="horz" wrap="square" lIns="91440" tIns="45720" rIns="91440" bIns="45720" anchor="t" anchorCtr="1" compatLnSpc="1">
            <a:spAutoFit/>
          </a:bodyPr>
          <a:lstStyle/>
          <a:p>
            <a:pPr>
              <a:defRPr sz="1800" b="0" i="0" u="none" strike="noStrike" kern="0" cap="none" spc="0" baseline="0">
                <a:solidFill>
                  <a:srgbClr val="000000"/>
                </a:solidFill>
                <a:uFillTx/>
              </a:defRPr>
            </a:pPr>
            <a:r>
              <a:rPr lang="en-US" sz="2400" dirty="0" err="1">
                <a:solidFill>
                  <a:schemeClr val="bg1"/>
                </a:solidFill>
                <a:latin typeface="Sommet Light" pitchFamily="50"/>
              </a:rPr>
              <a:t>PUREsthetic</a:t>
            </a:r>
            <a:r>
              <a:rPr lang="en-US" sz="2400" dirty="0">
                <a:solidFill>
                  <a:schemeClr val="bg1"/>
                </a:solidFill>
                <a:latin typeface="Sommet Light" pitchFamily="50"/>
              </a:rPr>
              <a:t> Anatomical Matrix Band</a:t>
            </a:r>
            <a:endParaRPr lang="pl-PL" sz="2400" kern="0" dirty="0">
              <a:solidFill>
                <a:schemeClr val="bg1"/>
              </a:solidFill>
              <a:latin typeface="Sommet Light" pitchFamily="50"/>
            </a:endParaRPr>
          </a:p>
        </p:txBody>
      </p:sp>
      <p:pic>
        <p:nvPicPr>
          <p:cNvPr id="3" name="Obraz 2">
            <a:extLst>
              <a:ext uri="{FF2B5EF4-FFF2-40B4-BE49-F238E27FC236}">
                <a16:creationId xmlns:a16="http://schemas.microsoft.com/office/drawing/2014/main" id="{B01DC828-0EA7-EC80-F998-0257AF1FB13A}"/>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6082145"/>
            <a:ext cx="12192000" cy="775854"/>
          </a:xfrm>
          <a:prstGeom prst="rect">
            <a:avLst/>
          </a:prstGeom>
        </p:spPr>
      </p:pic>
      <p:graphicFrame>
        <p:nvGraphicFramePr>
          <p:cNvPr id="2" name="Tabela 1">
            <a:extLst>
              <a:ext uri="{FF2B5EF4-FFF2-40B4-BE49-F238E27FC236}">
                <a16:creationId xmlns:a16="http://schemas.microsoft.com/office/drawing/2014/main" id="{8327CD6D-5DE6-AF26-826A-AD7715C9F48D}"/>
              </a:ext>
            </a:extLst>
          </p:cNvPr>
          <p:cNvGraphicFramePr>
            <a:graphicFrameLocks noGrp="1"/>
          </p:cNvGraphicFramePr>
          <p:nvPr>
            <p:extLst>
              <p:ext uri="{D42A27DB-BD31-4B8C-83A1-F6EECF244321}">
                <p14:modId xmlns:p14="http://schemas.microsoft.com/office/powerpoint/2010/main" val="115319747"/>
              </p:ext>
            </p:extLst>
          </p:nvPr>
        </p:nvGraphicFramePr>
        <p:xfrm>
          <a:off x="707431" y="1218889"/>
          <a:ext cx="9316086" cy="4697412"/>
        </p:xfrm>
        <a:graphic>
          <a:graphicData uri="http://schemas.openxmlformats.org/drawingml/2006/table">
            <a:tbl>
              <a:tblPr firstRow="1" firstCol="1" bandRow="1">
                <a:tableStyleId>{5940675A-B579-460E-94D1-54222C63F5DA}</a:tableStyleId>
              </a:tblPr>
              <a:tblGrid>
                <a:gridCol w="4658043">
                  <a:extLst>
                    <a:ext uri="{9D8B030D-6E8A-4147-A177-3AD203B41FA5}">
                      <a16:colId xmlns:a16="http://schemas.microsoft.com/office/drawing/2014/main" val="3312774797"/>
                    </a:ext>
                  </a:extLst>
                </a:gridCol>
                <a:gridCol w="4658043">
                  <a:extLst>
                    <a:ext uri="{9D8B030D-6E8A-4147-A177-3AD203B41FA5}">
                      <a16:colId xmlns:a16="http://schemas.microsoft.com/office/drawing/2014/main" val="1619425666"/>
                    </a:ext>
                  </a:extLst>
                </a:gridCol>
              </a:tblGrid>
              <a:tr h="1565804">
                <a:tc>
                  <a:txBody>
                    <a:bodyPr/>
                    <a:lstStyle/>
                    <a:p>
                      <a:pPr>
                        <a:lnSpc>
                          <a:spcPct val="105000"/>
                        </a:lnSpc>
                        <a:spcAft>
                          <a:spcPts val="800"/>
                        </a:spcAft>
                      </a:pPr>
                      <a:endParaRPr lang="pl-PL" sz="1600" kern="0" dirty="0">
                        <a:solidFill>
                          <a:schemeClr val="tx1"/>
                        </a:solidFill>
                        <a:effectLst/>
                        <a:latin typeface="Sommet Light" panose="02000505000000020004" pitchFamily="50" charset="-18"/>
                        <a:ea typeface="+mn-ea"/>
                        <a:cs typeface="+mn-cs"/>
                      </a:endParaRPr>
                    </a:p>
                    <a:p>
                      <a:pPr>
                        <a:lnSpc>
                          <a:spcPct val="105000"/>
                        </a:lnSpc>
                        <a:spcAft>
                          <a:spcPts val="800"/>
                        </a:spcAft>
                      </a:pPr>
                      <a:r>
                        <a:rPr lang="pl-PL" sz="1600" kern="0" dirty="0" err="1">
                          <a:solidFill>
                            <a:schemeClr val="tx1"/>
                          </a:solidFill>
                          <a:effectLst/>
                          <a:latin typeface="Sommet Light" panose="02000505000000020004" pitchFamily="50" charset="-18"/>
                          <a:ea typeface="+mn-ea"/>
                          <a:cs typeface="+mn-cs"/>
                        </a:rPr>
                        <a:t>Type</a:t>
                      </a:r>
                      <a:r>
                        <a:rPr lang="pl-PL" sz="1600" kern="0" dirty="0">
                          <a:solidFill>
                            <a:schemeClr val="tx1"/>
                          </a:solidFill>
                          <a:effectLst/>
                          <a:latin typeface="Sommet Light" panose="02000505000000020004" pitchFamily="50" charset="-18"/>
                          <a:ea typeface="+mn-ea"/>
                          <a:cs typeface="+mn-cs"/>
                        </a:rPr>
                        <a:t> 21 – </a:t>
                      </a:r>
                      <a:r>
                        <a:rPr lang="pl-PL" sz="1600" kern="0" dirty="0" err="1">
                          <a:solidFill>
                            <a:schemeClr val="tx1"/>
                          </a:solidFill>
                          <a:effectLst/>
                          <a:latin typeface="Sommet Light" panose="02000505000000020004" pitchFamily="50" charset="-18"/>
                          <a:ea typeface="+mn-ea"/>
                          <a:cs typeface="+mn-cs"/>
                        </a:rPr>
                        <a:t>premolar</a:t>
                      </a:r>
                      <a:r>
                        <a:rPr lang="pl-PL" sz="1600" kern="0" dirty="0">
                          <a:solidFill>
                            <a:schemeClr val="tx1"/>
                          </a:solidFill>
                          <a:effectLst/>
                          <a:latin typeface="Sommet Light" panose="02000505000000020004" pitchFamily="50" charset="-18"/>
                          <a:ea typeface="+mn-ea"/>
                          <a:cs typeface="+mn-cs"/>
                        </a:rPr>
                        <a:t> </a:t>
                      </a:r>
                      <a:r>
                        <a:rPr lang="pl-PL" sz="1600" kern="0" dirty="0" err="1">
                          <a:solidFill>
                            <a:schemeClr val="tx1"/>
                          </a:solidFill>
                          <a:effectLst/>
                          <a:latin typeface="Sommet Light" panose="02000505000000020004" pitchFamily="50" charset="-18"/>
                          <a:ea typeface="+mn-ea"/>
                          <a:cs typeface="+mn-cs"/>
                        </a:rPr>
                        <a:t>left-sided</a:t>
                      </a:r>
                      <a:endParaRPr lang="pl-PL" sz="1600" kern="0" dirty="0">
                        <a:solidFill>
                          <a:schemeClr val="tx1"/>
                        </a:solidFill>
                        <a:effectLst/>
                        <a:latin typeface="Sommet Light" panose="02000505000000020004" pitchFamily="50" charset="-18"/>
                        <a:ea typeface="+mn-ea"/>
                        <a:cs typeface="+mn-cs"/>
                      </a:endParaRPr>
                    </a:p>
                    <a:p>
                      <a:pPr>
                        <a:lnSpc>
                          <a:spcPct val="105000"/>
                        </a:lnSpc>
                        <a:spcAft>
                          <a:spcPts val="800"/>
                        </a:spcAft>
                      </a:pPr>
                      <a:r>
                        <a:rPr lang="pl-PL" sz="1600" kern="0" dirty="0">
                          <a:solidFill>
                            <a:schemeClr val="tx1"/>
                          </a:solidFill>
                          <a:effectLst/>
                          <a:latin typeface="Sommet Light" panose="02000505000000020004" pitchFamily="50" charset="-18"/>
                          <a:ea typeface="+mn-ea"/>
                          <a:cs typeface="+mn-cs"/>
                        </a:rPr>
                        <a:t>PS01021</a:t>
                      </a:r>
                    </a:p>
                  </a:txBody>
                  <a:tcPr marL="68580" marR="68580" marT="0" marB="0"/>
                </a:tc>
                <a:tc>
                  <a:txBody>
                    <a:bodyPr/>
                    <a:lstStyle/>
                    <a:p>
                      <a:pPr>
                        <a:lnSpc>
                          <a:spcPct val="105000"/>
                        </a:lnSpc>
                        <a:spcAft>
                          <a:spcPts val="800"/>
                        </a:spcAft>
                      </a:pPr>
                      <a:endParaRPr lang="pl-PL" sz="1600" kern="0" dirty="0">
                        <a:solidFill>
                          <a:schemeClr val="tx1"/>
                        </a:solidFill>
                        <a:effectLst/>
                        <a:latin typeface="Sommet Light" panose="02000505000000020004" pitchFamily="50" charset="-18"/>
                        <a:ea typeface="+mn-ea"/>
                        <a:cs typeface="+mn-cs"/>
                      </a:endParaRPr>
                    </a:p>
                    <a:p>
                      <a:pPr>
                        <a:lnSpc>
                          <a:spcPct val="105000"/>
                        </a:lnSpc>
                        <a:spcAft>
                          <a:spcPts val="800"/>
                        </a:spcAft>
                      </a:pPr>
                      <a:r>
                        <a:rPr lang="pl-PL" sz="1600" kern="0" dirty="0" err="1">
                          <a:solidFill>
                            <a:schemeClr val="tx1"/>
                          </a:solidFill>
                          <a:effectLst/>
                          <a:latin typeface="Sommet Light" panose="02000505000000020004" pitchFamily="50" charset="-18"/>
                          <a:ea typeface="+mn-ea"/>
                          <a:cs typeface="+mn-cs"/>
                        </a:rPr>
                        <a:t>Type</a:t>
                      </a:r>
                      <a:r>
                        <a:rPr lang="pl-PL" sz="1600" kern="0" dirty="0">
                          <a:solidFill>
                            <a:schemeClr val="tx1"/>
                          </a:solidFill>
                          <a:effectLst/>
                          <a:latin typeface="Sommet Light" panose="02000505000000020004" pitchFamily="50" charset="-18"/>
                          <a:ea typeface="+mn-ea"/>
                          <a:cs typeface="+mn-cs"/>
                        </a:rPr>
                        <a:t> 23 – </a:t>
                      </a:r>
                      <a:r>
                        <a:rPr lang="pl-PL" sz="1600" kern="0" dirty="0" err="1">
                          <a:solidFill>
                            <a:schemeClr val="tx1"/>
                          </a:solidFill>
                          <a:effectLst/>
                          <a:latin typeface="Sommet Light" panose="02000505000000020004" pitchFamily="50" charset="-18"/>
                          <a:ea typeface="+mn-ea"/>
                          <a:cs typeface="+mn-cs"/>
                        </a:rPr>
                        <a:t>molar</a:t>
                      </a:r>
                      <a:r>
                        <a:rPr lang="pl-PL" sz="1600" kern="0" dirty="0">
                          <a:solidFill>
                            <a:schemeClr val="tx1"/>
                          </a:solidFill>
                          <a:effectLst/>
                          <a:latin typeface="Sommet Light" panose="02000505000000020004" pitchFamily="50" charset="-18"/>
                          <a:ea typeface="+mn-ea"/>
                          <a:cs typeface="+mn-cs"/>
                        </a:rPr>
                        <a:t> </a:t>
                      </a:r>
                      <a:r>
                        <a:rPr lang="pl-PL" sz="1600" kern="0" dirty="0" err="1">
                          <a:solidFill>
                            <a:schemeClr val="tx1"/>
                          </a:solidFill>
                          <a:effectLst/>
                          <a:latin typeface="Sommet Light" panose="02000505000000020004" pitchFamily="50" charset="-18"/>
                          <a:ea typeface="+mn-ea"/>
                          <a:cs typeface="+mn-cs"/>
                        </a:rPr>
                        <a:t>left-sided</a:t>
                      </a:r>
                      <a:endParaRPr lang="pl-PL" sz="1600" kern="0" dirty="0">
                        <a:solidFill>
                          <a:schemeClr val="tx1"/>
                        </a:solidFill>
                        <a:effectLst/>
                        <a:latin typeface="Sommet Light" panose="02000505000000020004" pitchFamily="50" charset="-18"/>
                        <a:ea typeface="+mn-ea"/>
                        <a:cs typeface="+mn-cs"/>
                      </a:endParaRPr>
                    </a:p>
                    <a:p>
                      <a:pPr>
                        <a:lnSpc>
                          <a:spcPct val="105000"/>
                        </a:lnSpc>
                        <a:spcAft>
                          <a:spcPts val="800"/>
                        </a:spcAft>
                      </a:pPr>
                      <a:r>
                        <a:rPr lang="pl-PL" sz="1600" kern="0" dirty="0">
                          <a:solidFill>
                            <a:schemeClr val="tx1"/>
                          </a:solidFill>
                          <a:effectLst/>
                          <a:latin typeface="Sommet Light" panose="02000505000000020004" pitchFamily="50" charset="-18"/>
                          <a:ea typeface="+mn-ea"/>
                          <a:cs typeface="+mn-cs"/>
                        </a:rPr>
                        <a:t>PS01023</a:t>
                      </a:r>
                    </a:p>
                  </a:txBody>
                  <a:tcPr marL="68580" marR="68580" marT="0" marB="0"/>
                </a:tc>
                <a:extLst>
                  <a:ext uri="{0D108BD9-81ED-4DB2-BD59-A6C34878D82A}">
                    <a16:rowId xmlns:a16="http://schemas.microsoft.com/office/drawing/2014/main" val="397795693"/>
                  </a:ext>
                </a:extLst>
              </a:tr>
              <a:tr h="1565804">
                <a:tc>
                  <a:txBody>
                    <a:bodyPr/>
                    <a:lstStyle/>
                    <a:p>
                      <a:pPr>
                        <a:lnSpc>
                          <a:spcPct val="105000"/>
                        </a:lnSpc>
                        <a:spcAft>
                          <a:spcPts val="800"/>
                        </a:spcAft>
                      </a:pPr>
                      <a:endParaRPr lang="pl-PL" sz="1600" kern="0" dirty="0">
                        <a:solidFill>
                          <a:schemeClr val="tx1"/>
                        </a:solidFill>
                        <a:effectLst/>
                        <a:latin typeface="Sommet Light" panose="02000505000000020004" pitchFamily="50" charset="-18"/>
                        <a:ea typeface="+mn-ea"/>
                        <a:cs typeface="+mn-cs"/>
                      </a:endParaRPr>
                    </a:p>
                    <a:p>
                      <a:pPr>
                        <a:lnSpc>
                          <a:spcPct val="105000"/>
                        </a:lnSpc>
                        <a:spcAft>
                          <a:spcPts val="800"/>
                        </a:spcAft>
                      </a:pPr>
                      <a:r>
                        <a:rPr lang="en-US" sz="1600" kern="0" dirty="0">
                          <a:solidFill>
                            <a:schemeClr val="tx1"/>
                          </a:solidFill>
                          <a:effectLst/>
                          <a:latin typeface="Sommet Light" panose="02000505000000020004" pitchFamily="50" charset="-18"/>
                          <a:ea typeface="+mn-ea"/>
                          <a:cs typeface="+mn-cs"/>
                        </a:rPr>
                        <a:t>Type 28 – premolar on both sides</a:t>
                      </a:r>
                      <a:endParaRPr lang="pl-PL" sz="1600" kern="0" dirty="0">
                        <a:solidFill>
                          <a:schemeClr val="tx1"/>
                        </a:solidFill>
                        <a:effectLst/>
                        <a:latin typeface="Sommet Light" panose="02000505000000020004" pitchFamily="50" charset="-18"/>
                        <a:ea typeface="+mn-ea"/>
                        <a:cs typeface="+mn-cs"/>
                      </a:endParaRPr>
                    </a:p>
                    <a:p>
                      <a:pPr>
                        <a:lnSpc>
                          <a:spcPct val="105000"/>
                        </a:lnSpc>
                        <a:spcAft>
                          <a:spcPts val="800"/>
                        </a:spcAft>
                      </a:pPr>
                      <a:r>
                        <a:rPr lang="pl-PL" sz="1600" kern="0" dirty="0">
                          <a:solidFill>
                            <a:schemeClr val="tx1"/>
                          </a:solidFill>
                          <a:effectLst/>
                          <a:latin typeface="Sommet Light" panose="02000505000000020004" pitchFamily="50" charset="-18"/>
                          <a:ea typeface="+mn-ea"/>
                          <a:cs typeface="+mn-cs"/>
                        </a:rPr>
                        <a:t>PS01028</a:t>
                      </a:r>
                    </a:p>
                  </a:txBody>
                  <a:tcPr marL="68580" marR="68580" marT="0" marB="0"/>
                </a:tc>
                <a:tc>
                  <a:txBody>
                    <a:bodyPr/>
                    <a:lstStyle/>
                    <a:p>
                      <a:pPr>
                        <a:lnSpc>
                          <a:spcPct val="105000"/>
                        </a:lnSpc>
                        <a:spcAft>
                          <a:spcPts val="800"/>
                        </a:spcAft>
                      </a:pPr>
                      <a:endParaRPr lang="pl-PL" sz="1600" kern="0" dirty="0">
                        <a:solidFill>
                          <a:schemeClr val="tx1"/>
                        </a:solidFill>
                        <a:effectLst/>
                        <a:latin typeface="Sommet Light" panose="02000505000000020004" pitchFamily="50" charset="-18"/>
                        <a:ea typeface="+mn-ea"/>
                        <a:cs typeface="+mn-cs"/>
                      </a:endParaRPr>
                    </a:p>
                    <a:p>
                      <a:pPr>
                        <a:lnSpc>
                          <a:spcPct val="105000"/>
                        </a:lnSpc>
                        <a:spcAft>
                          <a:spcPts val="800"/>
                        </a:spcAft>
                      </a:pPr>
                      <a:r>
                        <a:rPr lang="en-US" sz="1600" kern="0" dirty="0">
                          <a:solidFill>
                            <a:schemeClr val="tx1"/>
                          </a:solidFill>
                          <a:effectLst/>
                          <a:latin typeface="Sommet Light" panose="02000505000000020004" pitchFamily="50" charset="-18"/>
                          <a:ea typeface="+mn-ea"/>
                          <a:cs typeface="+mn-cs"/>
                        </a:rPr>
                        <a:t>Type 29 – molar on both sides</a:t>
                      </a:r>
                      <a:endParaRPr lang="pl-PL" sz="1600" kern="0" dirty="0">
                        <a:solidFill>
                          <a:schemeClr val="tx1"/>
                        </a:solidFill>
                        <a:effectLst/>
                        <a:latin typeface="Sommet Light" panose="02000505000000020004" pitchFamily="50" charset="-18"/>
                        <a:ea typeface="+mn-ea"/>
                        <a:cs typeface="+mn-cs"/>
                      </a:endParaRPr>
                    </a:p>
                    <a:p>
                      <a:pPr>
                        <a:lnSpc>
                          <a:spcPct val="105000"/>
                        </a:lnSpc>
                        <a:spcAft>
                          <a:spcPts val="800"/>
                        </a:spcAft>
                      </a:pPr>
                      <a:r>
                        <a:rPr lang="pl-PL" sz="1600" kern="0" dirty="0">
                          <a:solidFill>
                            <a:schemeClr val="tx1"/>
                          </a:solidFill>
                          <a:effectLst/>
                          <a:latin typeface="Sommet Light" panose="02000505000000020004" pitchFamily="50" charset="-18"/>
                          <a:ea typeface="+mn-ea"/>
                          <a:cs typeface="+mn-cs"/>
                        </a:rPr>
                        <a:t>PS01029</a:t>
                      </a:r>
                    </a:p>
                  </a:txBody>
                  <a:tcPr marL="68580" marR="68580" marT="0" marB="0"/>
                </a:tc>
                <a:extLst>
                  <a:ext uri="{0D108BD9-81ED-4DB2-BD59-A6C34878D82A}">
                    <a16:rowId xmlns:a16="http://schemas.microsoft.com/office/drawing/2014/main" val="3961723339"/>
                  </a:ext>
                </a:extLst>
              </a:tr>
              <a:tr h="1565804">
                <a:tc>
                  <a:txBody>
                    <a:bodyPr/>
                    <a:lstStyle/>
                    <a:p>
                      <a:pPr>
                        <a:lnSpc>
                          <a:spcPct val="105000"/>
                        </a:lnSpc>
                        <a:spcAft>
                          <a:spcPts val="800"/>
                        </a:spcAft>
                      </a:pPr>
                      <a:endParaRPr lang="pl-PL" sz="1600" kern="0" dirty="0">
                        <a:solidFill>
                          <a:schemeClr val="tx1"/>
                        </a:solidFill>
                        <a:effectLst/>
                        <a:latin typeface="Sommet Light" panose="02000505000000020004" pitchFamily="50" charset="-18"/>
                        <a:ea typeface="+mn-ea"/>
                        <a:cs typeface="+mn-cs"/>
                      </a:endParaRPr>
                    </a:p>
                    <a:p>
                      <a:pPr>
                        <a:lnSpc>
                          <a:spcPct val="105000"/>
                        </a:lnSpc>
                        <a:spcAft>
                          <a:spcPts val="800"/>
                        </a:spcAft>
                      </a:pPr>
                      <a:r>
                        <a:rPr lang="pl-PL" sz="1600" kern="0" dirty="0" err="1">
                          <a:solidFill>
                            <a:schemeClr val="tx1"/>
                          </a:solidFill>
                          <a:effectLst/>
                          <a:latin typeface="Sommet Light" panose="02000505000000020004" pitchFamily="50" charset="-18"/>
                          <a:ea typeface="+mn-ea"/>
                          <a:cs typeface="+mn-cs"/>
                        </a:rPr>
                        <a:t>Type</a:t>
                      </a:r>
                      <a:r>
                        <a:rPr lang="pl-PL" sz="1600" kern="0" dirty="0">
                          <a:solidFill>
                            <a:schemeClr val="tx1"/>
                          </a:solidFill>
                          <a:effectLst/>
                          <a:latin typeface="Sommet Light" panose="02000505000000020004" pitchFamily="50" charset="-18"/>
                          <a:ea typeface="+mn-ea"/>
                          <a:cs typeface="+mn-cs"/>
                        </a:rPr>
                        <a:t> 22 – </a:t>
                      </a:r>
                      <a:r>
                        <a:rPr lang="pl-PL" sz="1600" kern="0" dirty="0" err="1">
                          <a:solidFill>
                            <a:schemeClr val="tx1"/>
                          </a:solidFill>
                          <a:effectLst/>
                          <a:latin typeface="Sommet Light" panose="02000505000000020004" pitchFamily="50" charset="-18"/>
                          <a:ea typeface="+mn-ea"/>
                          <a:cs typeface="+mn-cs"/>
                        </a:rPr>
                        <a:t>premolar</a:t>
                      </a:r>
                      <a:r>
                        <a:rPr lang="pl-PL" sz="1600" kern="0" dirty="0">
                          <a:solidFill>
                            <a:schemeClr val="tx1"/>
                          </a:solidFill>
                          <a:effectLst/>
                          <a:latin typeface="Sommet Light" panose="02000505000000020004" pitchFamily="50" charset="-18"/>
                          <a:ea typeface="+mn-ea"/>
                          <a:cs typeface="+mn-cs"/>
                        </a:rPr>
                        <a:t> </a:t>
                      </a:r>
                      <a:r>
                        <a:rPr lang="pl-PL" sz="1600" kern="0" dirty="0" err="1">
                          <a:solidFill>
                            <a:schemeClr val="tx1"/>
                          </a:solidFill>
                          <a:effectLst/>
                          <a:latin typeface="Sommet Light" panose="02000505000000020004" pitchFamily="50" charset="-18"/>
                          <a:ea typeface="+mn-ea"/>
                          <a:cs typeface="+mn-cs"/>
                        </a:rPr>
                        <a:t>right-sided</a:t>
                      </a:r>
                      <a:endParaRPr lang="pl-PL" sz="1600" kern="0" dirty="0">
                        <a:solidFill>
                          <a:schemeClr val="tx1"/>
                        </a:solidFill>
                        <a:effectLst/>
                        <a:latin typeface="Sommet Light" panose="02000505000000020004" pitchFamily="50" charset="-18"/>
                        <a:ea typeface="+mn-ea"/>
                        <a:cs typeface="+mn-cs"/>
                      </a:endParaRPr>
                    </a:p>
                    <a:p>
                      <a:pPr>
                        <a:lnSpc>
                          <a:spcPct val="105000"/>
                        </a:lnSpc>
                        <a:spcAft>
                          <a:spcPts val="800"/>
                        </a:spcAft>
                      </a:pPr>
                      <a:r>
                        <a:rPr lang="pl-PL" sz="1600" kern="0" dirty="0">
                          <a:solidFill>
                            <a:schemeClr val="tx1"/>
                          </a:solidFill>
                          <a:effectLst/>
                          <a:latin typeface="Sommet Light" panose="02000505000000020004" pitchFamily="50" charset="-18"/>
                          <a:ea typeface="+mn-ea"/>
                          <a:cs typeface="+mn-cs"/>
                        </a:rPr>
                        <a:t>PS01022</a:t>
                      </a:r>
                    </a:p>
                  </a:txBody>
                  <a:tcPr marL="68580" marR="68580" marT="0" marB="0"/>
                </a:tc>
                <a:tc>
                  <a:txBody>
                    <a:bodyPr/>
                    <a:lstStyle/>
                    <a:p>
                      <a:pPr>
                        <a:lnSpc>
                          <a:spcPct val="105000"/>
                        </a:lnSpc>
                        <a:spcAft>
                          <a:spcPts val="800"/>
                        </a:spcAft>
                      </a:pPr>
                      <a:endParaRPr lang="pl-PL" sz="1600" kern="0" dirty="0">
                        <a:solidFill>
                          <a:schemeClr val="tx1"/>
                        </a:solidFill>
                        <a:effectLst/>
                        <a:latin typeface="Sommet Light" panose="02000505000000020004" pitchFamily="50" charset="-18"/>
                        <a:ea typeface="+mn-ea"/>
                        <a:cs typeface="+mn-cs"/>
                      </a:endParaRPr>
                    </a:p>
                    <a:p>
                      <a:pPr>
                        <a:lnSpc>
                          <a:spcPct val="105000"/>
                        </a:lnSpc>
                        <a:spcAft>
                          <a:spcPts val="800"/>
                        </a:spcAft>
                      </a:pPr>
                      <a:r>
                        <a:rPr lang="pl-PL" sz="1600" kern="0" dirty="0" err="1">
                          <a:solidFill>
                            <a:schemeClr val="tx1"/>
                          </a:solidFill>
                          <a:effectLst/>
                          <a:latin typeface="Sommet Light" panose="02000505000000020004" pitchFamily="50" charset="-18"/>
                          <a:ea typeface="+mn-ea"/>
                          <a:cs typeface="+mn-cs"/>
                        </a:rPr>
                        <a:t>Type</a:t>
                      </a:r>
                      <a:r>
                        <a:rPr lang="pl-PL" sz="1600" kern="0" dirty="0">
                          <a:solidFill>
                            <a:schemeClr val="tx1"/>
                          </a:solidFill>
                          <a:effectLst/>
                          <a:latin typeface="Sommet Light" panose="02000505000000020004" pitchFamily="50" charset="-18"/>
                          <a:ea typeface="+mn-ea"/>
                          <a:cs typeface="+mn-cs"/>
                        </a:rPr>
                        <a:t> 24 – </a:t>
                      </a:r>
                      <a:r>
                        <a:rPr lang="pl-PL" sz="1600" kern="0" dirty="0" err="1">
                          <a:solidFill>
                            <a:schemeClr val="tx1"/>
                          </a:solidFill>
                          <a:effectLst/>
                          <a:latin typeface="Sommet Light" panose="02000505000000020004" pitchFamily="50" charset="-18"/>
                          <a:ea typeface="+mn-ea"/>
                          <a:cs typeface="+mn-cs"/>
                        </a:rPr>
                        <a:t>molar</a:t>
                      </a:r>
                      <a:r>
                        <a:rPr lang="pl-PL" sz="1600" kern="0" dirty="0">
                          <a:solidFill>
                            <a:schemeClr val="tx1"/>
                          </a:solidFill>
                          <a:effectLst/>
                          <a:latin typeface="Sommet Light" panose="02000505000000020004" pitchFamily="50" charset="-18"/>
                          <a:ea typeface="+mn-ea"/>
                          <a:cs typeface="+mn-cs"/>
                        </a:rPr>
                        <a:t> </a:t>
                      </a:r>
                      <a:r>
                        <a:rPr lang="pl-PL" sz="1600" kern="0" dirty="0" err="1">
                          <a:solidFill>
                            <a:schemeClr val="tx1"/>
                          </a:solidFill>
                          <a:effectLst/>
                          <a:latin typeface="Sommet Light" panose="02000505000000020004" pitchFamily="50" charset="-18"/>
                          <a:ea typeface="+mn-ea"/>
                          <a:cs typeface="+mn-cs"/>
                        </a:rPr>
                        <a:t>right-sided</a:t>
                      </a:r>
                      <a:endParaRPr lang="pl-PL" sz="1600" kern="0" dirty="0">
                        <a:solidFill>
                          <a:schemeClr val="tx1"/>
                        </a:solidFill>
                        <a:effectLst/>
                        <a:latin typeface="Sommet Light" panose="02000505000000020004" pitchFamily="50" charset="-18"/>
                        <a:ea typeface="+mn-ea"/>
                        <a:cs typeface="+mn-cs"/>
                      </a:endParaRPr>
                    </a:p>
                    <a:p>
                      <a:pPr>
                        <a:lnSpc>
                          <a:spcPct val="105000"/>
                        </a:lnSpc>
                        <a:spcAft>
                          <a:spcPts val="800"/>
                        </a:spcAft>
                      </a:pPr>
                      <a:r>
                        <a:rPr lang="pl-PL" sz="1600" kern="0" dirty="0">
                          <a:solidFill>
                            <a:schemeClr val="tx1"/>
                          </a:solidFill>
                          <a:effectLst/>
                          <a:latin typeface="Sommet Light" panose="02000505000000020004" pitchFamily="50" charset="-18"/>
                          <a:ea typeface="+mn-ea"/>
                          <a:cs typeface="+mn-cs"/>
                        </a:rPr>
                        <a:t>PS01024</a:t>
                      </a:r>
                    </a:p>
                  </a:txBody>
                  <a:tcPr marL="68580" marR="68580" marT="0" marB="0"/>
                </a:tc>
                <a:extLst>
                  <a:ext uri="{0D108BD9-81ED-4DB2-BD59-A6C34878D82A}">
                    <a16:rowId xmlns:a16="http://schemas.microsoft.com/office/drawing/2014/main" val="153109501"/>
                  </a:ext>
                </a:extLst>
              </a:tr>
            </a:tbl>
          </a:graphicData>
        </a:graphic>
      </p:graphicFrame>
      <p:pic>
        <p:nvPicPr>
          <p:cNvPr id="9" name="Obraz 8">
            <a:extLst>
              <a:ext uri="{FF2B5EF4-FFF2-40B4-BE49-F238E27FC236}">
                <a16:creationId xmlns:a16="http://schemas.microsoft.com/office/drawing/2014/main" id="{FB38BFAE-9B5E-3109-B835-A0E24F1446E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8014" t="24175" r="25185" b="30741"/>
          <a:stretch/>
        </p:blipFill>
        <p:spPr>
          <a:xfrm>
            <a:off x="8464976" y="1278044"/>
            <a:ext cx="1507739" cy="1452458"/>
          </a:xfrm>
          <a:prstGeom prst="rect">
            <a:avLst/>
          </a:prstGeom>
        </p:spPr>
      </p:pic>
      <p:pic>
        <p:nvPicPr>
          <p:cNvPr id="13" name="Obraz 12">
            <a:extLst>
              <a:ext uri="{FF2B5EF4-FFF2-40B4-BE49-F238E27FC236}">
                <a16:creationId xmlns:a16="http://schemas.microsoft.com/office/drawing/2014/main" id="{3DE63B8B-27F9-1C64-9992-1C626EFDA71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32592" t="31505" r="30000" b="36296"/>
          <a:stretch/>
        </p:blipFill>
        <p:spPr>
          <a:xfrm>
            <a:off x="3661404" y="2858244"/>
            <a:ext cx="1657889" cy="1427056"/>
          </a:xfrm>
          <a:prstGeom prst="rect">
            <a:avLst/>
          </a:prstGeom>
        </p:spPr>
      </p:pic>
      <p:pic>
        <p:nvPicPr>
          <p:cNvPr id="15" name="Obraz 14">
            <a:extLst>
              <a:ext uri="{FF2B5EF4-FFF2-40B4-BE49-F238E27FC236}">
                <a16:creationId xmlns:a16="http://schemas.microsoft.com/office/drawing/2014/main" id="{EEBF488D-5250-5D07-6927-B8FEDD442844}"/>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31852" t="28704" r="28704" b="37514"/>
          <a:stretch/>
        </p:blipFill>
        <p:spPr>
          <a:xfrm>
            <a:off x="3640359" y="1278044"/>
            <a:ext cx="1666233" cy="1427056"/>
          </a:xfrm>
          <a:prstGeom prst="rect">
            <a:avLst/>
          </a:prstGeom>
        </p:spPr>
      </p:pic>
      <p:pic>
        <p:nvPicPr>
          <p:cNvPr id="17" name="Obraz 16">
            <a:extLst>
              <a:ext uri="{FF2B5EF4-FFF2-40B4-BE49-F238E27FC236}">
                <a16:creationId xmlns:a16="http://schemas.microsoft.com/office/drawing/2014/main" id="{810FAFAA-B6FE-96A3-2337-2D6D4787684C}"/>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33889" t="27037" r="33226" b="37514"/>
          <a:stretch/>
        </p:blipFill>
        <p:spPr>
          <a:xfrm>
            <a:off x="8575717" y="2861534"/>
            <a:ext cx="1320798" cy="1423765"/>
          </a:xfrm>
          <a:prstGeom prst="rect">
            <a:avLst/>
          </a:prstGeom>
        </p:spPr>
      </p:pic>
      <p:pic>
        <p:nvPicPr>
          <p:cNvPr id="19" name="Obraz 18">
            <a:extLst>
              <a:ext uri="{FF2B5EF4-FFF2-40B4-BE49-F238E27FC236}">
                <a16:creationId xmlns:a16="http://schemas.microsoft.com/office/drawing/2014/main" id="{F9E21AA1-EE14-1BE3-8899-0BD9D26145C2}"/>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30926" t="29999" r="33333" b="37514"/>
          <a:stretch/>
        </p:blipFill>
        <p:spPr>
          <a:xfrm>
            <a:off x="3746270" y="4451144"/>
            <a:ext cx="1534922" cy="1395150"/>
          </a:xfrm>
          <a:prstGeom prst="rect">
            <a:avLst/>
          </a:prstGeom>
        </p:spPr>
      </p:pic>
      <p:pic>
        <p:nvPicPr>
          <p:cNvPr id="21" name="Obraz 20">
            <a:extLst>
              <a:ext uri="{FF2B5EF4-FFF2-40B4-BE49-F238E27FC236}">
                <a16:creationId xmlns:a16="http://schemas.microsoft.com/office/drawing/2014/main" id="{599FDED8-2A6B-0802-1AF0-B9C77E20210E}"/>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27037" t="26667" r="30185" b="35095"/>
          <a:stretch/>
        </p:blipFill>
        <p:spPr>
          <a:xfrm>
            <a:off x="8320031" y="4394410"/>
            <a:ext cx="1652684" cy="1477283"/>
          </a:xfrm>
          <a:prstGeom prst="rect">
            <a:avLst/>
          </a:prstGeom>
        </p:spPr>
      </p:pic>
      <p:pic>
        <p:nvPicPr>
          <p:cNvPr id="5" name="Obraz 4">
            <a:extLst>
              <a:ext uri="{FF2B5EF4-FFF2-40B4-BE49-F238E27FC236}">
                <a16:creationId xmlns:a16="http://schemas.microsoft.com/office/drawing/2014/main" id="{A88C582A-EC0D-55C8-75AE-395EBEEA1964}"/>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81618" y="6044620"/>
            <a:ext cx="2804193" cy="873668"/>
          </a:xfrm>
          <a:prstGeom prst="rect">
            <a:avLst/>
          </a:prstGeom>
        </p:spPr>
      </p:pic>
    </p:spTree>
    <p:extLst>
      <p:ext uri="{BB962C8B-B14F-4D97-AF65-F5344CB8AC3E}">
        <p14:creationId xmlns:p14="http://schemas.microsoft.com/office/powerpoint/2010/main" val="27663665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Prostokąt 10">
            <a:extLst>
              <a:ext uri="{FF2B5EF4-FFF2-40B4-BE49-F238E27FC236}">
                <a16:creationId xmlns:a16="http://schemas.microsoft.com/office/drawing/2014/main" id="{0C1D5AEF-ADD0-C303-75FE-92B4581C3280}"/>
              </a:ext>
            </a:extLst>
          </p:cNvPr>
          <p:cNvSpPr/>
          <p:nvPr/>
        </p:nvSpPr>
        <p:spPr>
          <a:xfrm>
            <a:off x="0" y="397272"/>
            <a:ext cx="6796216" cy="655773"/>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2400"/>
          </a:p>
        </p:txBody>
      </p:sp>
      <p:sp>
        <p:nvSpPr>
          <p:cNvPr id="12" name="pole tekstowe 9">
            <a:extLst>
              <a:ext uri="{FF2B5EF4-FFF2-40B4-BE49-F238E27FC236}">
                <a16:creationId xmlns:a16="http://schemas.microsoft.com/office/drawing/2014/main" id="{C34CD945-EC54-CD42-5B8A-744D59DEDE45}"/>
              </a:ext>
            </a:extLst>
          </p:cNvPr>
          <p:cNvSpPr txBox="1"/>
          <p:nvPr/>
        </p:nvSpPr>
        <p:spPr>
          <a:xfrm>
            <a:off x="198499" y="512978"/>
            <a:ext cx="4789659" cy="369332"/>
          </a:xfrm>
          <a:prstGeom prst="rect">
            <a:avLst/>
          </a:prstGeom>
          <a:noFill/>
          <a:ln cap="flat">
            <a:noFill/>
          </a:ln>
        </p:spPr>
        <p:txBody>
          <a:bodyPr vert="horz" wrap="square" lIns="91440" tIns="45720" rIns="91440" bIns="45720" anchor="t" anchorCtr="1" compatLnSpc="1">
            <a:spAutoFit/>
          </a:bodyPr>
          <a:lstStyle>
            <a:defPPr>
              <a:defRPr lang="pl-PL"/>
            </a:defPPr>
            <a:lvl1pPr>
              <a:defRPr sz="2400" b="0" i="0" u="none" strike="noStrike" kern="0" cap="none" spc="0" baseline="0">
                <a:solidFill>
                  <a:schemeClr val="bg1"/>
                </a:solidFill>
                <a:uFillTx/>
                <a:latin typeface="Sommet Light" pitchFamily="50"/>
              </a:defRPr>
            </a:lvl1pPr>
          </a:lstStyle>
          <a:p>
            <a:r>
              <a:rPr lang="en-US" dirty="0" err="1"/>
              <a:t>PUREsthetic</a:t>
            </a:r>
            <a:r>
              <a:rPr lang="en-US" dirty="0"/>
              <a:t> Self-locking strips</a:t>
            </a:r>
            <a:endParaRPr lang="pl-PL" dirty="0"/>
          </a:p>
        </p:txBody>
      </p:sp>
      <p:pic>
        <p:nvPicPr>
          <p:cNvPr id="3" name="Obraz 2">
            <a:extLst>
              <a:ext uri="{FF2B5EF4-FFF2-40B4-BE49-F238E27FC236}">
                <a16:creationId xmlns:a16="http://schemas.microsoft.com/office/drawing/2014/main" id="{B01DC828-0EA7-EC80-F998-0257AF1FB13A}"/>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6082145"/>
            <a:ext cx="12192000" cy="775854"/>
          </a:xfrm>
          <a:prstGeom prst="rect">
            <a:avLst/>
          </a:prstGeom>
        </p:spPr>
      </p:pic>
      <p:sp>
        <p:nvSpPr>
          <p:cNvPr id="4" name="pole tekstowe 3">
            <a:extLst>
              <a:ext uri="{FF2B5EF4-FFF2-40B4-BE49-F238E27FC236}">
                <a16:creationId xmlns:a16="http://schemas.microsoft.com/office/drawing/2014/main" id="{EB1B3432-2D44-B1D3-DE9B-E65FD4D961FB}"/>
              </a:ext>
            </a:extLst>
          </p:cNvPr>
          <p:cNvSpPr txBox="1"/>
          <p:nvPr/>
        </p:nvSpPr>
        <p:spPr>
          <a:xfrm>
            <a:off x="663965" y="1592263"/>
            <a:ext cx="6796215" cy="3651256"/>
          </a:xfrm>
          <a:prstGeom prst="rect">
            <a:avLst/>
          </a:prstGeom>
          <a:noFill/>
        </p:spPr>
        <p:txBody>
          <a:bodyPr wrap="square" rtlCol="0">
            <a:spAutoFit/>
          </a:bodyPr>
          <a:lstStyle>
            <a:defPPr>
              <a:defRPr lang="pl-PL"/>
            </a:defPPr>
            <a:lvl1pPr>
              <a:lnSpc>
                <a:spcPct val="107000"/>
              </a:lnSpc>
              <a:spcAft>
                <a:spcPts val="800"/>
              </a:spcAft>
              <a:defRPr b="1">
                <a:solidFill>
                  <a:srgbClr val="7F7F7F"/>
                </a:solidFill>
                <a:latin typeface="Sommet Light" panose="02000505000000020004" pitchFamily="50" charset="-18"/>
              </a:defRPr>
            </a:lvl1pPr>
          </a:lstStyle>
          <a:p>
            <a:pPr>
              <a:lnSpc>
                <a:spcPct val="105000"/>
              </a:lnSpc>
              <a:spcAft>
                <a:spcPts val="800"/>
              </a:spcAft>
            </a:pPr>
            <a:r>
              <a:rPr lang="en-US" sz="1600" b="0" kern="0" dirty="0">
                <a:solidFill>
                  <a:schemeClr val="tx1">
                    <a:lumMod val="65000"/>
                    <a:lumOff val="35000"/>
                  </a:schemeClr>
                </a:solidFill>
                <a:effectLst/>
                <a:ea typeface="Times New Roman" panose="02020603050405020304" pitchFamily="18" charset="0"/>
                <a:cs typeface="Calibri Light" panose="020F0302020204030204" pitchFamily="34" charset="0"/>
              </a:rPr>
              <a:t>Self-locking strips intended for restoration of class II cavities in molar teeth. The use of a cable tie does not require the use of a mold, which significantly reduces the time of the procedure. The self-locking system allows adjustment depending on the size of the tooth.</a:t>
            </a:r>
          </a:p>
          <a:p>
            <a:pPr marL="285750" indent="-285750">
              <a:lnSpc>
                <a:spcPct val="105000"/>
              </a:lnSpc>
              <a:spcAft>
                <a:spcPts val="800"/>
              </a:spcAft>
              <a:buFont typeface="Arial" panose="020B0604020202020204" pitchFamily="34" charset="0"/>
              <a:buChar char="•"/>
            </a:pPr>
            <a:r>
              <a:rPr lang="en-US" sz="1600" b="0" kern="0" dirty="0">
                <a:solidFill>
                  <a:schemeClr val="tx1">
                    <a:lumMod val="65000"/>
                    <a:lumOff val="35000"/>
                  </a:schemeClr>
                </a:solidFill>
                <a:effectLst/>
                <a:ea typeface="Times New Roman" panose="02020603050405020304" pitchFamily="18" charset="0"/>
                <a:cs typeface="Calibri Light" panose="020F0302020204030204" pitchFamily="34" charset="0"/>
              </a:rPr>
              <a:t>produced in 3 designs:</a:t>
            </a:r>
            <a:endParaRPr lang="pl-PL" sz="1600" b="0" kern="0" dirty="0">
              <a:solidFill>
                <a:schemeClr val="tx1">
                  <a:lumMod val="65000"/>
                  <a:lumOff val="35000"/>
                </a:schemeClr>
              </a:solidFill>
              <a:effectLst/>
              <a:ea typeface="Times New Roman" panose="02020603050405020304" pitchFamily="18" charset="0"/>
              <a:cs typeface="Calibri Light" panose="020F0302020204030204" pitchFamily="34" charset="0"/>
            </a:endParaRPr>
          </a:p>
          <a:p>
            <a:pPr marL="742950" lvl="1" indent="-285750">
              <a:lnSpc>
                <a:spcPct val="105000"/>
              </a:lnSpc>
              <a:spcAft>
                <a:spcPts val="800"/>
              </a:spcAft>
              <a:buFont typeface="Arial" panose="020B0604020202020204" pitchFamily="34" charset="0"/>
              <a:buChar char="•"/>
            </a:pPr>
            <a:r>
              <a:rPr lang="en-US" sz="1600" b="0" kern="0" dirty="0">
                <a:solidFill>
                  <a:schemeClr val="tx1">
                    <a:lumMod val="65000"/>
                    <a:lumOff val="35000"/>
                  </a:schemeClr>
                </a:solidFill>
                <a:effectLst/>
                <a:latin typeface="Sommet Light" panose="02000505000000020004" pitchFamily="50" charset="-18"/>
                <a:ea typeface="Times New Roman" panose="02020603050405020304" pitchFamily="18" charset="0"/>
                <a:cs typeface="Calibri Light" panose="020F0302020204030204" pitchFamily="34" charset="0"/>
              </a:rPr>
              <a:t>type 23 (molar left-sided),</a:t>
            </a:r>
          </a:p>
          <a:p>
            <a:pPr marL="742950" lvl="1" indent="-285750">
              <a:lnSpc>
                <a:spcPct val="105000"/>
              </a:lnSpc>
              <a:spcAft>
                <a:spcPts val="800"/>
              </a:spcAft>
              <a:buFont typeface="Arial" panose="020B0604020202020204" pitchFamily="34" charset="0"/>
              <a:buChar char="•"/>
            </a:pPr>
            <a:r>
              <a:rPr lang="en-US" sz="1600" b="0" kern="0" dirty="0">
                <a:solidFill>
                  <a:schemeClr val="tx1">
                    <a:lumMod val="65000"/>
                    <a:lumOff val="35000"/>
                  </a:schemeClr>
                </a:solidFill>
                <a:effectLst/>
                <a:latin typeface="Sommet Light" panose="02000505000000020004" pitchFamily="50" charset="-18"/>
                <a:ea typeface="Times New Roman" panose="02020603050405020304" pitchFamily="18" charset="0"/>
                <a:cs typeface="Calibri Light" panose="020F0302020204030204" pitchFamily="34" charset="0"/>
              </a:rPr>
              <a:t>type 24 (molar right-sided), </a:t>
            </a:r>
          </a:p>
          <a:p>
            <a:pPr marL="742950" lvl="1" indent="-285750">
              <a:lnSpc>
                <a:spcPct val="105000"/>
              </a:lnSpc>
              <a:spcAft>
                <a:spcPts val="800"/>
              </a:spcAft>
              <a:buFont typeface="Arial" panose="020B0604020202020204" pitchFamily="34" charset="0"/>
              <a:buChar char="•"/>
            </a:pPr>
            <a:r>
              <a:rPr lang="en-US" sz="1600" b="0" kern="0" dirty="0">
                <a:solidFill>
                  <a:schemeClr val="tx1">
                    <a:lumMod val="65000"/>
                    <a:lumOff val="35000"/>
                  </a:schemeClr>
                </a:solidFill>
                <a:effectLst/>
                <a:latin typeface="Sommet Light" panose="02000505000000020004" pitchFamily="50" charset="-18"/>
                <a:ea typeface="Times New Roman" panose="02020603050405020304" pitchFamily="18" charset="0"/>
                <a:cs typeface="Calibri Light" panose="020F0302020204030204" pitchFamily="34" charset="0"/>
              </a:rPr>
              <a:t>type 29 (molar on both sides),</a:t>
            </a:r>
          </a:p>
          <a:p>
            <a:pPr marL="285750" indent="-285750">
              <a:lnSpc>
                <a:spcPct val="105000"/>
              </a:lnSpc>
              <a:spcAft>
                <a:spcPts val="800"/>
              </a:spcAft>
              <a:buFont typeface="Arial" panose="020B0604020202020204" pitchFamily="34" charset="0"/>
              <a:buChar char="•"/>
            </a:pPr>
            <a:r>
              <a:rPr lang="en-US" sz="1600" b="0" kern="0" dirty="0">
                <a:solidFill>
                  <a:schemeClr val="tx1">
                    <a:lumMod val="65000"/>
                    <a:lumOff val="35000"/>
                  </a:schemeClr>
                </a:solidFill>
                <a:effectLst/>
                <a:ea typeface="Times New Roman" panose="02020603050405020304" pitchFamily="18" charset="0"/>
                <a:cs typeface="Calibri Light" panose="020F0302020204030204" pitchFamily="34" charset="0"/>
              </a:rPr>
              <a:t>thickness 0,05 mm.</a:t>
            </a:r>
          </a:p>
          <a:p>
            <a:pPr marL="285750" indent="-285750">
              <a:lnSpc>
                <a:spcPct val="105000"/>
              </a:lnSpc>
              <a:spcAft>
                <a:spcPts val="800"/>
              </a:spcAft>
              <a:buFont typeface="Arial" panose="020B0604020202020204" pitchFamily="34" charset="0"/>
              <a:buChar char="•"/>
            </a:pPr>
            <a:r>
              <a:rPr lang="en-US" sz="1600" b="0" kern="0" dirty="0">
                <a:solidFill>
                  <a:schemeClr val="tx1">
                    <a:lumMod val="65000"/>
                    <a:lumOff val="35000"/>
                  </a:schemeClr>
                </a:solidFill>
                <a:effectLst/>
                <a:ea typeface="Times New Roman" panose="02020603050405020304" pitchFamily="18" charset="0"/>
                <a:cs typeface="Calibri Light" panose="020F0302020204030204" pitchFamily="34" charset="0"/>
              </a:rPr>
              <a:t>package contains 10 strips,</a:t>
            </a:r>
          </a:p>
          <a:p>
            <a:pPr marL="285750" indent="-285750">
              <a:lnSpc>
                <a:spcPct val="105000"/>
              </a:lnSpc>
              <a:spcAft>
                <a:spcPts val="800"/>
              </a:spcAft>
              <a:buFont typeface="Arial" panose="020B0604020202020204" pitchFamily="34" charset="0"/>
              <a:buChar char="•"/>
            </a:pPr>
            <a:r>
              <a:rPr lang="en-US" sz="1600" b="0" kern="0" dirty="0">
                <a:solidFill>
                  <a:schemeClr val="tx1">
                    <a:lumMod val="65000"/>
                    <a:lumOff val="35000"/>
                  </a:schemeClr>
                </a:solidFill>
                <a:effectLst/>
                <a:ea typeface="Times New Roman" panose="02020603050405020304" pitchFamily="18" charset="0"/>
                <a:cs typeface="Calibri Light" panose="020F0302020204030204" pitchFamily="34" charset="0"/>
              </a:rPr>
              <a:t>disposable, non-sterile product.</a:t>
            </a:r>
          </a:p>
        </p:txBody>
      </p:sp>
      <p:pic>
        <p:nvPicPr>
          <p:cNvPr id="14" name="Obraz 13">
            <a:extLst>
              <a:ext uri="{FF2B5EF4-FFF2-40B4-BE49-F238E27FC236}">
                <a16:creationId xmlns:a16="http://schemas.microsoft.com/office/drawing/2014/main" id="{86E9BEBA-A766-E633-DC25-679615C93D96}"/>
              </a:ext>
            </a:extLst>
          </p:cNvPr>
          <p:cNvPicPr>
            <a:picLocks noChangeAspect="1"/>
          </p:cNvPicPr>
          <p:nvPr/>
        </p:nvPicPr>
        <p:blipFill>
          <a:blip r:embed="rId3"/>
          <a:stretch>
            <a:fillRect/>
          </a:stretch>
        </p:blipFill>
        <p:spPr>
          <a:xfrm>
            <a:off x="8364401" y="647272"/>
            <a:ext cx="3163634" cy="3138554"/>
          </a:xfrm>
          <a:prstGeom prst="rect">
            <a:avLst/>
          </a:prstGeom>
        </p:spPr>
      </p:pic>
      <p:pic>
        <p:nvPicPr>
          <p:cNvPr id="15" name="Obraz 14">
            <a:extLst>
              <a:ext uri="{FF2B5EF4-FFF2-40B4-BE49-F238E27FC236}">
                <a16:creationId xmlns:a16="http://schemas.microsoft.com/office/drawing/2014/main" id="{D03BB106-5688-B248-9892-E497C22D7DF9}"/>
              </a:ext>
            </a:extLst>
          </p:cNvPr>
          <p:cNvPicPr>
            <a:picLocks noChangeAspect="1"/>
          </p:cNvPicPr>
          <p:nvPr/>
        </p:nvPicPr>
        <p:blipFill>
          <a:blip r:embed="rId4" cstate="print">
            <a:clrChange>
              <a:clrFrom>
                <a:srgbClr val="ECECEC"/>
              </a:clrFrom>
              <a:clrTo>
                <a:srgbClr val="ECECEC">
                  <a:alpha val="0"/>
                </a:srgbClr>
              </a:clrTo>
            </a:clrChange>
            <a:extLst>
              <a:ext uri="{28A0092B-C50C-407E-A947-70E740481C1C}">
                <a14:useLocalDpi xmlns:a14="http://schemas.microsoft.com/office/drawing/2010/main" val="0"/>
              </a:ext>
            </a:extLst>
          </a:blip>
          <a:stretch>
            <a:fillRect/>
          </a:stretch>
        </p:blipFill>
        <p:spPr>
          <a:xfrm>
            <a:off x="7475757" y="2654572"/>
            <a:ext cx="4558828" cy="4558828"/>
          </a:xfrm>
          <a:prstGeom prst="rect">
            <a:avLst/>
          </a:prstGeom>
        </p:spPr>
      </p:pic>
      <p:pic>
        <p:nvPicPr>
          <p:cNvPr id="5" name="Obraz 4">
            <a:extLst>
              <a:ext uri="{FF2B5EF4-FFF2-40B4-BE49-F238E27FC236}">
                <a16:creationId xmlns:a16="http://schemas.microsoft.com/office/drawing/2014/main" id="{33522F4F-907C-63E7-40EF-41D7E537227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81618" y="6044620"/>
            <a:ext cx="2804193" cy="873668"/>
          </a:xfrm>
          <a:prstGeom prst="rect">
            <a:avLst/>
          </a:prstGeom>
        </p:spPr>
      </p:pic>
    </p:spTree>
    <p:extLst>
      <p:ext uri="{BB962C8B-B14F-4D97-AF65-F5344CB8AC3E}">
        <p14:creationId xmlns:p14="http://schemas.microsoft.com/office/powerpoint/2010/main" val="25825100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az 2">
            <a:extLst>
              <a:ext uri="{FF2B5EF4-FFF2-40B4-BE49-F238E27FC236}">
                <a16:creationId xmlns:a16="http://schemas.microsoft.com/office/drawing/2014/main" id="{B01DC828-0EA7-EC80-F998-0257AF1FB13A}"/>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6082145"/>
            <a:ext cx="12192000" cy="775854"/>
          </a:xfrm>
          <a:prstGeom prst="rect">
            <a:avLst/>
          </a:prstGeom>
        </p:spPr>
      </p:pic>
      <p:graphicFrame>
        <p:nvGraphicFramePr>
          <p:cNvPr id="2" name="Tabela 1">
            <a:extLst>
              <a:ext uri="{FF2B5EF4-FFF2-40B4-BE49-F238E27FC236}">
                <a16:creationId xmlns:a16="http://schemas.microsoft.com/office/drawing/2014/main" id="{8327CD6D-5DE6-AF26-826A-AD7715C9F48D}"/>
              </a:ext>
            </a:extLst>
          </p:cNvPr>
          <p:cNvGraphicFramePr>
            <a:graphicFrameLocks noGrp="1"/>
          </p:cNvGraphicFramePr>
          <p:nvPr>
            <p:extLst>
              <p:ext uri="{D42A27DB-BD31-4B8C-83A1-F6EECF244321}">
                <p14:modId xmlns:p14="http://schemas.microsoft.com/office/powerpoint/2010/main" val="2216823923"/>
              </p:ext>
            </p:extLst>
          </p:nvPr>
        </p:nvGraphicFramePr>
        <p:xfrm>
          <a:off x="3485514" y="1218889"/>
          <a:ext cx="5848986" cy="4697412"/>
        </p:xfrm>
        <a:graphic>
          <a:graphicData uri="http://schemas.openxmlformats.org/drawingml/2006/table">
            <a:tbl>
              <a:tblPr firstRow="1" firstCol="1" bandRow="1">
                <a:tableStyleId>{5940675A-B579-460E-94D1-54222C63F5DA}</a:tableStyleId>
              </a:tblPr>
              <a:tblGrid>
                <a:gridCol w="5848986">
                  <a:extLst>
                    <a:ext uri="{9D8B030D-6E8A-4147-A177-3AD203B41FA5}">
                      <a16:colId xmlns:a16="http://schemas.microsoft.com/office/drawing/2014/main" val="3312774797"/>
                    </a:ext>
                  </a:extLst>
                </a:gridCol>
              </a:tblGrid>
              <a:tr h="1565804">
                <a:tc>
                  <a:txBody>
                    <a:bodyPr/>
                    <a:lstStyle/>
                    <a:p>
                      <a:pPr marL="0" algn="l" defTabSz="914400" rtl="0" eaLnBrk="1" latinLnBrk="0" hangingPunct="1">
                        <a:lnSpc>
                          <a:spcPct val="105000"/>
                        </a:lnSpc>
                        <a:spcAft>
                          <a:spcPts val="800"/>
                        </a:spcAft>
                      </a:pPr>
                      <a:r>
                        <a:rPr lang="pl-PL" sz="1600" kern="0" dirty="0" err="1">
                          <a:solidFill>
                            <a:schemeClr val="tx1"/>
                          </a:solidFill>
                          <a:effectLst/>
                          <a:latin typeface="Sommet Light" panose="02000505000000020004" pitchFamily="50" charset="-18"/>
                          <a:ea typeface="+mn-ea"/>
                          <a:cs typeface="+mn-cs"/>
                        </a:rPr>
                        <a:t>Type</a:t>
                      </a:r>
                      <a:r>
                        <a:rPr lang="pl-PL" sz="1600" kern="0" dirty="0">
                          <a:solidFill>
                            <a:schemeClr val="tx1"/>
                          </a:solidFill>
                          <a:effectLst/>
                          <a:latin typeface="Sommet Light" panose="02000505000000020004" pitchFamily="50" charset="-18"/>
                          <a:ea typeface="+mn-ea"/>
                          <a:cs typeface="+mn-cs"/>
                        </a:rPr>
                        <a:t> 23 – </a:t>
                      </a:r>
                      <a:r>
                        <a:rPr lang="pl-PL" sz="1600" kern="0" dirty="0" err="1">
                          <a:solidFill>
                            <a:schemeClr val="tx1"/>
                          </a:solidFill>
                          <a:effectLst/>
                          <a:latin typeface="Sommet Light" panose="02000505000000020004" pitchFamily="50" charset="-18"/>
                          <a:ea typeface="+mn-ea"/>
                          <a:cs typeface="+mn-cs"/>
                        </a:rPr>
                        <a:t>molar</a:t>
                      </a:r>
                      <a:r>
                        <a:rPr lang="pl-PL" sz="1600" kern="0" dirty="0">
                          <a:solidFill>
                            <a:schemeClr val="tx1"/>
                          </a:solidFill>
                          <a:effectLst/>
                          <a:latin typeface="Sommet Light" panose="02000505000000020004" pitchFamily="50" charset="-18"/>
                          <a:ea typeface="+mn-ea"/>
                          <a:cs typeface="+mn-cs"/>
                        </a:rPr>
                        <a:t> </a:t>
                      </a:r>
                      <a:r>
                        <a:rPr lang="pl-PL" sz="1600" kern="0" dirty="0" err="1">
                          <a:solidFill>
                            <a:schemeClr val="tx1"/>
                          </a:solidFill>
                          <a:effectLst/>
                          <a:latin typeface="Sommet Light" panose="02000505000000020004" pitchFamily="50" charset="-18"/>
                          <a:ea typeface="+mn-ea"/>
                          <a:cs typeface="+mn-cs"/>
                        </a:rPr>
                        <a:t>left-sided</a:t>
                      </a:r>
                      <a:endParaRPr lang="pl-PL" sz="1600" kern="0" dirty="0">
                        <a:solidFill>
                          <a:schemeClr val="tx1"/>
                        </a:solidFill>
                        <a:effectLst/>
                        <a:latin typeface="Sommet Light" panose="02000505000000020004" pitchFamily="50" charset="-18"/>
                        <a:ea typeface="+mn-ea"/>
                        <a:cs typeface="+mn-cs"/>
                      </a:endParaRPr>
                    </a:p>
                    <a:p>
                      <a:pPr marL="0" algn="l" defTabSz="914400" rtl="0" eaLnBrk="1" latinLnBrk="0" hangingPunct="1">
                        <a:lnSpc>
                          <a:spcPct val="105000"/>
                        </a:lnSpc>
                        <a:spcAft>
                          <a:spcPts val="800"/>
                        </a:spcAft>
                      </a:pPr>
                      <a:r>
                        <a:rPr lang="pl-PL" sz="1600" kern="0" dirty="0">
                          <a:solidFill>
                            <a:schemeClr val="tx1"/>
                          </a:solidFill>
                          <a:effectLst/>
                          <a:latin typeface="Sommet Light" panose="02000505000000020004" pitchFamily="50" charset="-18"/>
                          <a:ea typeface="+mn-ea"/>
                          <a:cs typeface="+mn-cs"/>
                        </a:rPr>
                        <a:t>PS02023</a:t>
                      </a:r>
                    </a:p>
                  </a:txBody>
                  <a:tcPr marL="68580" marR="68580" marT="0" marB="0"/>
                </a:tc>
                <a:extLst>
                  <a:ext uri="{0D108BD9-81ED-4DB2-BD59-A6C34878D82A}">
                    <a16:rowId xmlns:a16="http://schemas.microsoft.com/office/drawing/2014/main" val="397795693"/>
                  </a:ext>
                </a:extLst>
              </a:tr>
              <a:tr h="1565804">
                <a:tc>
                  <a:txBody>
                    <a:bodyPr/>
                    <a:lstStyle/>
                    <a:p>
                      <a:pPr marL="0" algn="l" defTabSz="914400" rtl="0" eaLnBrk="1" latinLnBrk="0" hangingPunct="1">
                        <a:lnSpc>
                          <a:spcPct val="105000"/>
                        </a:lnSpc>
                        <a:spcAft>
                          <a:spcPts val="800"/>
                        </a:spcAft>
                      </a:pPr>
                      <a:r>
                        <a:rPr lang="pl-PL" sz="1600" kern="0" dirty="0" err="1">
                          <a:solidFill>
                            <a:schemeClr val="tx1"/>
                          </a:solidFill>
                          <a:effectLst/>
                          <a:latin typeface="Sommet Light" panose="02000505000000020004" pitchFamily="50" charset="-18"/>
                          <a:ea typeface="+mn-ea"/>
                          <a:cs typeface="+mn-cs"/>
                        </a:rPr>
                        <a:t>Type</a:t>
                      </a:r>
                      <a:r>
                        <a:rPr lang="pl-PL" sz="1600" kern="0" dirty="0">
                          <a:solidFill>
                            <a:schemeClr val="tx1"/>
                          </a:solidFill>
                          <a:effectLst/>
                          <a:latin typeface="Sommet Light" panose="02000505000000020004" pitchFamily="50" charset="-18"/>
                          <a:ea typeface="+mn-ea"/>
                          <a:cs typeface="+mn-cs"/>
                        </a:rPr>
                        <a:t> 24 – </a:t>
                      </a:r>
                      <a:r>
                        <a:rPr lang="pl-PL" sz="1600" kern="0" dirty="0" err="1">
                          <a:solidFill>
                            <a:schemeClr val="tx1"/>
                          </a:solidFill>
                          <a:effectLst/>
                          <a:latin typeface="Sommet Light" panose="02000505000000020004" pitchFamily="50" charset="-18"/>
                          <a:ea typeface="+mn-ea"/>
                          <a:cs typeface="+mn-cs"/>
                        </a:rPr>
                        <a:t>molar</a:t>
                      </a:r>
                      <a:r>
                        <a:rPr lang="pl-PL" sz="1600" kern="0" dirty="0">
                          <a:solidFill>
                            <a:schemeClr val="tx1"/>
                          </a:solidFill>
                          <a:effectLst/>
                          <a:latin typeface="Sommet Light" panose="02000505000000020004" pitchFamily="50" charset="-18"/>
                          <a:ea typeface="+mn-ea"/>
                          <a:cs typeface="+mn-cs"/>
                        </a:rPr>
                        <a:t> </a:t>
                      </a:r>
                      <a:r>
                        <a:rPr lang="pl-PL" sz="1600" kern="0" dirty="0" err="1">
                          <a:solidFill>
                            <a:schemeClr val="tx1"/>
                          </a:solidFill>
                          <a:effectLst/>
                          <a:latin typeface="Sommet Light" panose="02000505000000020004" pitchFamily="50" charset="-18"/>
                          <a:ea typeface="+mn-ea"/>
                          <a:cs typeface="+mn-cs"/>
                        </a:rPr>
                        <a:t>right-sided</a:t>
                      </a:r>
                      <a:endParaRPr lang="pl-PL" sz="1600" kern="0" dirty="0">
                        <a:solidFill>
                          <a:schemeClr val="tx1"/>
                        </a:solidFill>
                        <a:effectLst/>
                        <a:latin typeface="Sommet Light" panose="02000505000000020004" pitchFamily="50" charset="-18"/>
                        <a:ea typeface="+mn-ea"/>
                        <a:cs typeface="+mn-cs"/>
                      </a:endParaRPr>
                    </a:p>
                    <a:p>
                      <a:pPr marL="0" algn="l" defTabSz="914400" rtl="0" eaLnBrk="1" latinLnBrk="0" hangingPunct="1">
                        <a:lnSpc>
                          <a:spcPct val="105000"/>
                        </a:lnSpc>
                        <a:spcAft>
                          <a:spcPts val="800"/>
                        </a:spcAft>
                      </a:pPr>
                      <a:r>
                        <a:rPr lang="pl-PL" sz="1600" kern="0" dirty="0">
                          <a:solidFill>
                            <a:schemeClr val="tx1"/>
                          </a:solidFill>
                          <a:effectLst/>
                          <a:latin typeface="Sommet Light" panose="02000505000000020004" pitchFamily="50" charset="-18"/>
                          <a:ea typeface="+mn-ea"/>
                          <a:cs typeface="+mn-cs"/>
                        </a:rPr>
                        <a:t>PS02024</a:t>
                      </a:r>
                    </a:p>
                  </a:txBody>
                  <a:tcPr marL="68580" marR="68580" marT="0" marB="0"/>
                </a:tc>
                <a:extLst>
                  <a:ext uri="{0D108BD9-81ED-4DB2-BD59-A6C34878D82A}">
                    <a16:rowId xmlns:a16="http://schemas.microsoft.com/office/drawing/2014/main" val="3961723339"/>
                  </a:ext>
                </a:extLst>
              </a:tr>
              <a:tr h="1565804">
                <a:tc>
                  <a:txBody>
                    <a:bodyPr/>
                    <a:lstStyle/>
                    <a:p>
                      <a:pPr marL="0" algn="l" defTabSz="914400" rtl="0" eaLnBrk="1" latinLnBrk="0" hangingPunct="1">
                        <a:lnSpc>
                          <a:spcPct val="105000"/>
                        </a:lnSpc>
                        <a:spcAft>
                          <a:spcPts val="800"/>
                        </a:spcAft>
                      </a:pPr>
                      <a:r>
                        <a:rPr lang="en-US" sz="1600" kern="0" dirty="0">
                          <a:solidFill>
                            <a:schemeClr val="tx1"/>
                          </a:solidFill>
                          <a:effectLst/>
                          <a:latin typeface="Sommet Light" panose="02000505000000020004" pitchFamily="50" charset="-18"/>
                          <a:ea typeface="+mn-ea"/>
                          <a:cs typeface="+mn-cs"/>
                        </a:rPr>
                        <a:t>Type 29 – molar on both sides</a:t>
                      </a:r>
                      <a:endParaRPr lang="pl-PL" sz="1600" kern="0" dirty="0">
                        <a:solidFill>
                          <a:schemeClr val="tx1"/>
                        </a:solidFill>
                        <a:effectLst/>
                        <a:latin typeface="Sommet Light" panose="02000505000000020004" pitchFamily="50" charset="-18"/>
                        <a:ea typeface="+mn-ea"/>
                        <a:cs typeface="+mn-cs"/>
                      </a:endParaRPr>
                    </a:p>
                    <a:p>
                      <a:pPr marL="0" algn="l" defTabSz="914400" rtl="0" eaLnBrk="1" latinLnBrk="0" hangingPunct="1">
                        <a:lnSpc>
                          <a:spcPct val="105000"/>
                        </a:lnSpc>
                        <a:spcAft>
                          <a:spcPts val="800"/>
                        </a:spcAft>
                      </a:pPr>
                      <a:r>
                        <a:rPr lang="pl-PL" sz="1600" kern="0" dirty="0">
                          <a:solidFill>
                            <a:schemeClr val="tx1"/>
                          </a:solidFill>
                          <a:effectLst/>
                          <a:latin typeface="Sommet Light" panose="02000505000000020004" pitchFamily="50" charset="-18"/>
                          <a:ea typeface="+mn-ea"/>
                          <a:cs typeface="+mn-cs"/>
                        </a:rPr>
                        <a:t>PS02029</a:t>
                      </a:r>
                    </a:p>
                  </a:txBody>
                  <a:tcPr marL="68580" marR="68580" marT="0" marB="0"/>
                </a:tc>
                <a:extLst>
                  <a:ext uri="{0D108BD9-81ED-4DB2-BD59-A6C34878D82A}">
                    <a16:rowId xmlns:a16="http://schemas.microsoft.com/office/drawing/2014/main" val="153109501"/>
                  </a:ext>
                </a:extLst>
              </a:tr>
            </a:tbl>
          </a:graphicData>
        </a:graphic>
      </p:graphicFrame>
      <p:sp>
        <p:nvSpPr>
          <p:cNvPr id="4" name="Prostokąt 3">
            <a:extLst>
              <a:ext uri="{FF2B5EF4-FFF2-40B4-BE49-F238E27FC236}">
                <a16:creationId xmlns:a16="http://schemas.microsoft.com/office/drawing/2014/main" id="{A71E85A6-EAAD-BB67-AC5D-93E6C4DCB66E}"/>
              </a:ext>
            </a:extLst>
          </p:cNvPr>
          <p:cNvSpPr/>
          <p:nvPr/>
        </p:nvSpPr>
        <p:spPr>
          <a:xfrm>
            <a:off x="0" y="397272"/>
            <a:ext cx="6796216" cy="655773"/>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2400"/>
          </a:p>
        </p:txBody>
      </p:sp>
      <p:pic>
        <p:nvPicPr>
          <p:cNvPr id="7" name="Obraz 6">
            <a:extLst>
              <a:ext uri="{FF2B5EF4-FFF2-40B4-BE49-F238E27FC236}">
                <a16:creationId xmlns:a16="http://schemas.microsoft.com/office/drawing/2014/main" id="{CFBCD5F6-23DC-3145-CB80-E611F3ED129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2222" t="30926" r="22592" b="37222"/>
          <a:stretch/>
        </p:blipFill>
        <p:spPr>
          <a:xfrm>
            <a:off x="6743699" y="1299168"/>
            <a:ext cx="2450671" cy="1414481"/>
          </a:xfrm>
          <a:prstGeom prst="rect">
            <a:avLst/>
          </a:prstGeom>
        </p:spPr>
      </p:pic>
      <p:pic>
        <p:nvPicPr>
          <p:cNvPr id="10" name="Obraz 9">
            <a:extLst>
              <a:ext uri="{FF2B5EF4-FFF2-40B4-BE49-F238E27FC236}">
                <a16:creationId xmlns:a16="http://schemas.microsoft.com/office/drawing/2014/main" id="{49BC2E5A-81D4-C1E6-99F2-C3BEE97254FC}"/>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8889" t="31505" r="27222" b="35185"/>
          <a:stretch/>
        </p:blipFill>
        <p:spPr>
          <a:xfrm>
            <a:off x="6743698" y="2800147"/>
            <a:ext cx="2450672" cy="1514827"/>
          </a:xfrm>
          <a:prstGeom prst="rect">
            <a:avLst/>
          </a:prstGeom>
        </p:spPr>
      </p:pic>
      <p:pic>
        <p:nvPicPr>
          <p:cNvPr id="16" name="Obraz 15">
            <a:extLst>
              <a:ext uri="{FF2B5EF4-FFF2-40B4-BE49-F238E27FC236}">
                <a16:creationId xmlns:a16="http://schemas.microsoft.com/office/drawing/2014/main" id="{8DBC471C-82D2-3382-4C47-97033AC73076}"/>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35555" t="28333" r="31482" b="26296"/>
          <a:stretch/>
        </p:blipFill>
        <p:spPr>
          <a:xfrm>
            <a:off x="7620000" y="4480818"/>
            <a:ext cx="1002870" cy="1380355"/>
          </a:xfrm>
          <a:prstGeom prst="rect">
            <a:avLst/>
          </a:prstGeom>
        </p:spPr>
      </p:pic>
      <p:sp>
        <p:nvSpPr>
          <p:cNvPr id="8" name="pole tekstowe 9">
            <a:extLst>
              <a:ext uri="{FF2B5EF4-FFF2-40B4-BE49-F238E27FC236}">
                <a16:creationId xmlns:a16="http://schemas.microsoft.com/office/drawing/2014/main" id="{9BE78C0E-E273-DFE2-30CC-CC63BE7F34A6}"/>
              </a:ext>
            </a:extLst>
          </p:cNvPr>
          <p:cNvSpPr txBox="1"/>
          <p:nvPr/>
        </p:nvSpPr>
        <p:spPr>
          <a:xfrm>
            <a:off x="198499" y="512978"/>
            <a:ext cx="4789659" cy="369332"/>
          </a:xfrm>
          <a:prstGeom prst="rect">
            <a:avLst/>
          </a:prstGeom>
          <a:noFill/>
          <a:ln cap="flat">
            <a:noFill/>
          </a:ln>
        </p:spPr>
        <p:txBody>
          <a:bodyPr vert="horz" wrap="square" lIns="91440" tIns="45720" rIns="91440" bIns="45720" anchor="t" anchorCtr="1" compatLnSpc="1">
            <a:spAutoFit/>
          </a:bodyPr>
          <a:lstStyle>
            <a:defPPr>
              <a:defRPr lang="pl-PL"/>
            </a:defPPr>
            <a:lvl1pPr>
              <a:defRPr sz="2400" b="0" i="0" u="none" strike="noStrike" kern="0" cap="none" spc="0" baseline="0">
                <a:solidFill>
                  <a:schemeClr val="bg1"/>
                </a:solidFill>
                <a:uFillTx/>
                <a:latin typeface="Sommet Light" pitchFamily="50"/>
              </a:defRPr>
            </a:lvl1pPr>
          </a:lstStyle>
          <a:p>
            <a:r>
              <a:rPr lang="en-US" dirty="0" err="1"/>
              <a:t>PUREsthetic</a:t>
            </a:r>
            <a:r>
              <a:rPr lang="en-US" dirty="0"/>
              <a:t> Self-locking strips</a:t>
            </a:r>
            <a:endParaRPr lang="pl-PL" dirty="0"/>
          </a:p>
        </p:txBody>
      </p:sp>
      <p:pic>
        <p:nvPicPr>
          <p:cNvPr id="5" name="Obraz 4">
            <a:extLst>
              <a:ext uri="{FF2B5EF4-FFF2-40B4-BE49-F238E27FC236}">
                <a16:creationId xmlns:a16="http://schemas.microsoft.com/office/drawing/2014/main" id="{AC53EE12-1FEA-7760-AE3E-9D3F04812EE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81618" y="6044620"/>
            <a:ext cx="2804193" cy="873668"/>
          </a:xfrm>
          <a:prstGeom prst="rect">
            <a:avLst/>
          </a:prstGeom>
        </p:spPr>
      </p:pic>
    </p:spTree>
    <p:extLst>
      <p:ext uri="{BB962C8B-B14F-4D97-AF65-F5344CB8AC3E}">
        <p14:creationId xmlns:p14="http://schemas.microsoft.com/office/powerpoint/2010/main" val="17967203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Prostokąt 10">
            <a:extLst>
              <a:ext uri="{FF2B5EF4-FFF2-40B4-BE49-F238E27FC236}">
                <a16:creationId xmlns:a16="http://schemas.microsoft.com/office/drawing/2014/main" id="{0C1D5AEF-ADD0-C303-75FE-92B4581C3280}"/>
              </a:ext>
            </a:extLst>
          </p:cNvPr>
          <p:cNvSpPr/>
          <p:nvPr/>
        </p:nvSpPr>
        <p:spPr>
          <a:xfrm>
            <a:off x="0" y="397272"/>
            <a:ext cx="6796216" cy="655773"/>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2400"/>
          </a:p>
        </p:txBody>
      </p:sp>
      <p:sp>
        <p:nvSpPr>
          <p:cNvPr id="12" name="pole tekstowe 9">
            <a:extLst>
              <a:ext uri="{FF2B5EF4-FFF2-40B4-BE49-F238E27FC236}">
                <a16:creationId xmlns:a16="http://schemas.microsoft.com/office/drawing/2014/main" id="{C34CD945-EC54-CD42-5B8A-744D59DEDE45}"/>
              </a:ext>
            </a:extLst>
          </p:cNvPr>
          <p:cNvSpPr txBox="1"/>
          <p:nvPr/>
        </p:nvSpPr>
        <p:spPr>
          <a:xfrm>
            <a:off x="-70336" y="543808"/>
            <a:ext cx="4789659" cy="461665"/>
          </a:xfrm>
          <a:prstGeom prst="rect">
            <a:avLst/>
          </a:prstGeom>
          <a:noFill/>
          <a:ln cap="flat">
            <a:noFill/>
          </a:ln>
        </p:spPr>
        <p:txBody>
          <a:bodyPr vert="horz" wrap="square" lIns="91440" tIns="45720" rIns="91440" bIns="45720" anchor="t" anchorCtr="1" compatLnSpc="1">
            <a:spAutoFit/>
          </a:bodyPr>
          <a:lstStyle>
            <a:defPPr>
              <a:defRPr lang="pl-PL"/>
            </a:defPPr>
            <a:lvl1pPr>
              <a:defRPr sz="2400" b="0" i="0" u="none" strike="noStrike" kern="0" cap="none" spc="0" baseline="0">
                <a:solidFill>
                  <a:schemeClr val="bg1"/>
                </a:solidFill>
                <a:uFillTx/>
                <a:latin typeface="Sommet Light" pitchFamily="50"/>
              </a:defRPr>
            </a:lvl1pPr>
          </a:lstStyle>
          <a:p>
            <a:r>
              <a:rPr lang="pl-PL" dirty="0" err="1"/>
              <a:t>PUREsthetic</a:t>
            </a:r>
            <a:r>
              <a:rPr lang="pl-PL" dirty="0"/>
              <a:t> Matrix </a:t>
            </a:r>
            <a:r>
              <a:rPr lang="pl-PL" dirty="0" err="1"/>
              <a:t>Bands</a:t>
            </a:r>
            <a:r>
              <a:rPr lang="pl-PL" dirty="0"/>
              <a:t> </a:t>
            </a:r>
          </a:p>
        </p:txBody>
      </p:sp>
      <p:pic>
        <p:nvPicPr>
          <p:cNvPr id="3" name="Obraz 2">
            <a:extLst>
              <a:ext uri="{FF2B5EF4-FFF2-40B4-BE49-F238E27FC236}">
                <a16:creationId xmlns:a16="http://schemas.microsoft.com/office/drawing/2014/main" id="{B01DC828-0EA7-EC80-F998-0257AF1FB13A}"/>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6082145"/>
            <a:ext cx="12192000" cy="775854"/>
          </a:xfrm>
          <a:prstGeom prst="rect">
            <a:avLst/>
          </a:prstGeom>
        </p:spPr>
      </p:pic>
      <p:pic>
        <p:nvPicPr>
          <p:cNvPr id="5" name="Obraz 4">
            <a:extLst>
              <a:ext uri="{FF2B5EF4-FFF2-40B4-BE49-F238E27FC236}">
                <a16:creationId xmlns:a16="http://schemas.microsoft.com/office/drawing/2014/main" id="{EE5A7AF9-0A18-0880-DCC2-FB0A3D899607}"/>
              </a:ext>
            </a:extLst>
          </p:cNvPr>
          <p:cNvPicPr>
            <a:picLocks noChangeAspect="1"/>
          </p:cNvPicPr>
          <p:nvPr/>
        </p:nvPicPr>
        <p:blipFill rotWithShape="1">
          <a:blip r:embed="rId3" cstate="print">
            <a:clrChange>
              <a:clrFrom>
                <a:srgbClr val="ECECEC"/>
              </a:clrFrom>
              <a:clrTo>
                <a:srgbClr val="ECECEC">
                  <a:alpha val="0"/>
                </a:srgbClr>
              </a:clrTo>
            </a:clrChange>
            <a:extLst>
              <a:ext uri="{28A0092B-C50C-407E-A947-70E740481C1C}">
                <a14:useLocalDpi xmlns:a14="http://schemas.microsoft.com/office/drawing/2010/main" val="0"/>
              </a:ext>
            </a:extLst>
          </a:blip>
          <a:srcRect t="35968" b="45561"/>
          <a:stretch/>
        </p:blipFill>
        <p:spPr>
          <a:xfrm>
            <a:off x="7069257" y="2026087"/>
            <a:ext cx="2405800" cy="444376"/>
          </a:xfrm>
          <a:prstGeom prst="rect">
            <a:avLst/>
          </a:prstGeom>
        </p:spPr>
      </p:pic>
      <p:pic>
        <p:nvPicPr>
          <p:cNvPr id="9" name="Obraz 8">
            <a:extLst>
              <a:ext uri="{FF2B5EF4-FFF2-40B4-BE49-F238E27FC236}">
                <a16:creationId xmlns:a16="http://schemas.microsoft.com/office/drawing/2014/main" id="{8B19845C-D74A-B9CE-5555-094EF1524660}"/>
              </a:ext>
            </a:extLst>
          </p:cNvPr>
          <p:cNvPicPr>
            <a:picLocks noChangeAspect="1"/>
          </p:cNvPicPr>
          <p:nvPr/>
        </p:nvPicPr>
        <p:blipFill rotWithShape="1">
          <a:blip r:embed="rId4" cstate="print">
            <a:clrChange>
              <a:clrFrom>
                <a:srgbClr val="ECECEC"/>
              </a:clrFrom>
              <a:clrTo>
                <a:srgbClr val="ECECEC">
                  <a:alpha val="0"/>
                </a:srgbClr>
              </a:clrTo>
            </a:clrChange>
            <a:extLst>
              <a:ext uri="{28A0092B-C50C-407E-A947-70E740481C1C}">
                <a14:useLocalDpi xmlns:a14="http://schemas.microsoft.com/office/drawing/2010/main" val="0"/>
              </a:ext>
            </a:extLst>
          </a:blip>
          <a:srcRect t="37527" b="35833"/>
          <a:stretch/>
        </p:blipFill>
        <p:spPr>
          <a:xfrm>
            <a:off x="7023117" y="4227476"/>
            <a:ext cx="2405800" cy="640897"/>
          </a:xfrm>
          <a:prstGeom prst="rect">
            <a:avLst/>
          </a:prstGeom>
        </p:spPr>
      </p:pic>
      <p:pic>
        <p:nvPicPr>
          <p:cNvPr id="15" name="Obraz 14">
            <a:extLst>
              <a:ext uri="{FF2B5EF4-FFF2-40B4-BE49-F238E27FC236}">
                <a16:creationId xmlns:a16="http://schemas.microsoft.com/office/drawing/2014/main" id="{64CD8B9B-C5BB-F0D0-9F55-810C3F90F563}"/>
              </a:ext>
            </a:extLst>
          </p:cNvPr>
          <p:cNvPicPr>
            <a:picLocks noChangeAspect="1"/>
          </p:cNvPicPr>
          <p:nvPr/>
        </p:nvPicPr>
        <p:blipFill rotWithShape="1">
          <a:blip r:embed="rId5" cstate="print">
            <a:clrChange>
              <a:clrFrom>
                <a:srgbClr val="ECECEC"/>
              </a:clrFrom>
              <a:clrTo>
                <a:srgbClr val="ECECEC">
                  <a:alpha val="0"/>
                </a:srgbClr>
              </a:clrTo>
            </a:clrChange>
            <a:extLst>
              <a:ext uri="{28A0092B-C50C-407E-A947-70E740481C1C}">
                <a14:useLocalDpi xmlns:a14="http://schemas.microsoft.com/office/drawing/2010/main" val="0"/>
              </a:ext>
            </a:extLst>
          </a:blip>
          <a:srcRect t="31125" b="40641"/>
          <a:stretch/>
        </p:blipFill>
        <p:spPr>
          <a:xfrm>
            <a:off x="7023117" y="3089372"/>
            <a:ext cx="2405800" cy="679256"/>
          </a:xfrm>
          <a:prstGeom prst="rect">
            <a:avLst/>
          </a:prstGeom>
        </p:spPr>
      </p:pic>
      <p:pic>
        <p:nvPicPr>
          <p:cNvPr id="17" name="Obraz 16">
            <a:extLst>
              <a:ext uri="{FF2B5EF4-FFF2-40B4-BE49-F238E27FC236}">
                <a16:creationId xmlns:a16="http://schemas.microsoft.com/office/drawing/2014/main" id="{0F2DCC0C-7D11-C459-07FA-C30092BE7CB6}"/>
              </a:ext>
            </a:extLst>
          </p:cNvPr>
          <p:cNvPicPr>
            <a:picLocks noChangeAspect="1"/>
          </p:cNvPicPr>
          <p:nvPr/>
        </p:nvPicPr>
        <p:blipFill rotWithShape="1">
          <a:blip r:embed="rId6" cstate="print">
            <a:clrChange>
              <a:clrFrom>
                <a:srgbClr val="ECECEC"/>
              </a:clrFrom>
              <a:clrTo>
                <a:srgbClr val="ECECEC">
                  <a:alpha val="0"/>
                </a:srgbClr>
              </a:clrTo>
            </a:clrChange>
            <a:extLst>
              <a:ext uri="{28A0092B-C50C-407E-A947-70E740481C1C}">
                <a14:useLocalDpi xmlns:a14="http://schemas.microsoft.com/office/drawing/2010/main" val="0"/>
              </a:ext>
            </a:extLst>
          </a:blip>
          <a:srcRect t="33519" b="38810"/>
          <a:stretch/>
        </p:blipFill>
        <p:spPr>
          <a:xfrm>
            <a:off x="7069257" y="965515"/>
            <a:ext cx="2405800" cy="665725"/>
          </a:xfrm>
          <a:prstGeom prst="rect">
            <a:avLst/>
          </a:prstGeom>
        </p:spPr>
      </p:pic>
      <p:pic>
        <p:nvPicPr>
          <p:cNvPr id="20" name="Obraz 19">
            <a:extLst>
              <a:ext uri="{FF2B5EF4-FFF2-40B4-BE49-F238E27FC236}">
                <a16:creationId xmlns:a16="http://schemas.microsoft.com/office/drawing/2014/main" id="{93002DA4-D699-171C-DF26-5EB0C667147A}"/>
              </a:ext>
            </a:extLst>
          </p:cNvPr>
          <p:cNvPicPr>
            <a:picLocks noChangeAspect="1"/>
          </p:cNvPicPr>
          <p:nvPr/>
        </p:nvPicPr>
        <p:blipFill>
          <a:blip r:embed="rId7"/>
          <a:stretch>
            <a:fillRect/>
          </a:stretch>
        </p:blipFill>
        <p:spPr>
          <a:xfrm>
            <a:off x="9613900" y="875895"/>
            <a:ext cx="2405800" cy="4426953"/>
          </a:xfrm>
          <a:prstGeom prst="rect">
            <a:avLst/>
          </a:prstGeom>
        </p:spPr>
      </p:pic>
      <p:sp>
        <p:nvSpPr>
          <p:cNvPr id="6" name="pole tekstowe 5">
            <a:extLst>
              <a:ext uri="{FF2B5EF4-FFF2-40B4-BE49-F238E27FC236}">
                <a16:creationId xmlns:a16="http://schemas.microsoft.com/office/drawing/2014/main" id="{8865EBE2-C36B-79F2-C0C3-473596CBE877}"/>
              </a:ext>
            </a:extLst>
          </p:cNvPr>
          <p:cNvSpPr txBox="1"/>
          <p:nvPr/>
        </p:nvSpPr>
        <p:spPr>
          <a:xfrm>
            <a:off x="663965" y="1592263"/>
            <a:ext cx="6796215" cy="3856440"/>
          </a:xfrm>
          <a:prstGeom prst="rect">
            <a:avLst/>
          </a:prstGeom>
          <a:noFill/>
        </p:spPr>
        <p:txBody>
          <a:bodyPr wrap="square" rtlCol="0">
            <a:spAutoFit/>
          </a:bodyPr>
          <a:lstStyle>
            <a:defPPr>
              <a:defRPr lang="pl-PL"/>
            </a:defPPr>
            <a:lvl1pPr>
              <a:lnSpc>
                <a:spcPct val="107000"/>
              </a:lnSpc>
              <a:spcAft>
                <a:spcPts val="800"/>
              </a:spcAft>
              <a:defRPr b="1">
                <a:solidFill>
                  <a:srgbClr val="7F7F7F"/>
                </a:solidFill>
                <a:latin typeface="Sommet Light" panose="02000505000000020004" pitchFamily="50" charset="-18"/>
              </a:defRPr>
            </a:lvl1pPr>
          </a:lstStyle>
          <a:p>
            <a:pPr>
              <a:lnSpc>
                <a:spcPct val="105000"/>
              </a:lnSpc>
              <a:spcAft>
                <a:spcPts val="800"/>
              </a:spcAft>
            </a:pPr>
            <a:r>
              <a:rPr lang="en-US" sz="1600" b="0" kern="0" dirty="0">
                <a:solidFill>
                  <a:schemeClr val="tx1">
                    <a:lumMod val="65000"/>
                    <a:lumOff val="35000"/>
                  </a:schemeClr>
                </a:solidFill>
                <a:effectLst/>
                <a:ea typeface="Times New Roman" panose="02020603050405020304" pitchFamily="18" charset="0"/>
                <a:cs typeface="Calibri Light" panose="020F0302020204030204" pitchFamily="34" charset="0"/>
              </a:rPr>
              <a:t>Profiled strips made of stainless steel in 4 different shapes intended for making class II restorations and for use with photopolymerizable resins.</a:t>
            </a:r>
          </a:p>
          <a:p>
            <a:pPr marL="285750" indent="-285750">
              <a:lnSpc>
                <a:spcPct val="105000"/>
              </a:lnSpc>
              <a:spcAft>
                <a:spcPts val="800"/>
              </a:spcAft>
              <a:buFont typeface="Arial" panose="020B0604020202020204" pitchFamily="34" charset="0"/>
              <a:buChar char="•"/>
            </a:pPr>
            <a:r>
              <a:rPr lang="en-US" sz="1600" b="0" kern="0" dirty="0">
                <a:solidFill>
                  <a:schemeClr val="tx1">
                    <a:lumMod val="65000"/>
                    <a:lumOff val="35000"/>
                  </a:schemeClr>
                </a:solidFill>
                <a:effectLst/>
                <a:ea typeface="Times New Roman" panose="02020603050405020304" pitchFamily="18" charset="0"/>
                <a:cs typeface="Calibri Light" panose="020F0302020204030204" pitchFamily="34" charset="0"/>
              </a:rPr>
              <a:t>produced in 4 designs: </a:t>
            </a:r>
          </a:p>
          <a:p>
            <a:pPr marL="742950" lvl="1" indent="-285750">
              <a:lnSpc>
                <a:spcPct val="105000"/>
              </a:lnSpc>
              <a:spcAft>
                <a:spcPts val="800"/>
              </a:spcAft>
              <a:buFont typeface="Arial" panose="020B0604020202020204" pitchFamily="34" charset="0"/>
              <a:buChar char="•"/>
            </a:pPr>
            <a:r>
              <a:rPr lang="en-US" sz="1600" kern="0" dirty="0">
                <a:solidFill>
                  <a:schemeClr val="tx1">
                    <a:lumMod val="65000"/>
                    <a:lumOff val="35000"/>
                  </a:schemeClr>
                </a:solidFill>
                <a:effectLst/>
                <a:latin typeface="Sommet Light" panose="02000505000000020004" pitchFamily="50" charset="-18"/>
                <a:ea typeface="Times New Roman" panose="02020603050405020304" pitchFamily="18" charset="0"/>
                <a:cs typeface="Calibri Light" panose="020F0302020204030204" pitchFamily="34" charset="0"/>
              </a:rPr>
              <a:t>type 8 (premolars on both sides), </a:t>
            </a:r>
          </a:p>
          <a:p>
            <a:pPr marL="742950" lvl="1" indent="-285750">
              <a:lnSpc>
                <a:spcPct val="105000"/>
              </a:lnSpc>
              <a:spcAft>
                <a:spcPts val="800"/>
              </a:spcAft>
              <a:buFont typeface="Arial" panose="020B0604020202020204" pitchFamily="34" charset="0"/>
              <a:buChar char="•"/>
            </a:pPr>
            <a:r>
              <a:rPr lang="en-US" sz="1600" kern="0" dirty="0">
                <a:solidFill>
                  <a:schemeClr val="tx1">
                    <a:lumMod val="65000"/>
                    <a:lumOff val="35000"/>
                  </a:schemeClr>
                </a:solidFill>
                <a:effectLst/>
                <a:latin typeface="Sommet Light" panose="02000505000000020004" pitchFamily="50" charset="-18"/>
                <a:ea typeface="Times New Roman" panose="02020603050405020304" pitchFamily="18" charset="0"/>
                <a:cs typeface="Calibri Light" panose="020F0302020204030204" pitchFamily="34" charset="0"/>
              </a:rPr>
              <a:t>type 9 (molars on both sides), </a:t>
            </a:r>
          </a:p>
          <a:p>
            <a:pPr marL="742950" lvl="1" indent="-285750">
              <a:lnSpc>
                <a:spcPct val="105000"/>
              </a:lnSpc>
              <a:spcAft>
                <a:spcPts val="800"/>
              </a:spcAft>
              <a:buFont typeface="Arial" panose="020B0604020202020204" pitchFamily="34" charset="0"/>
              <a:buChar char="•"/>
            </a:pPr>
            <a:r>
              <a:rPr lang="en-US" sz="1600" kern="0" dirty="0">
                <a:solidFill>
                  <a:schemeClr val="tx1">
                    <a:lumMod val="65000"/>
                    <a:lumOff val="35000"/>
                  </a:schemeClr>
                </a:solidFill>
                <a:effectLst/>
                <a:latin typeface="Sommet Light" panose="02000505000000020004" pitchFamily="50" charset="-18"/>
                <a:ea typeface="Times New Roman" panose="02020603050405020304" pitchFamily="18" charset="0"/>
                <a:cs typeface="Calibri Light" panose="020F0302020204030204" pitchFamily="34" charset="0"/>
              </a:rPr>
              <a:t>type 12 (premolars one side), </a:t>
            </a:r>
          </a:p>
          <a:p>
            <a:pPr marL="742950" lvl="1" indent="-285750">
              <a:lnSpc>
                <a:spcPct val="105000"/>
              </a:lnSpc>
              <a:spcAft>
                <a:spcPts val="800"/>
              </a:spcAft>
              <a:buFont typeface="Arial" panose="020B0604020202020204" pitchFamily="34" charset="0"/>
              <a:buChar char="•"/>
            </a:pPr>
            <a:r>
              <a:rPr lang="en-US" sz="1600" kern="0" dirty="0">
                <a:solidFill>
                  <a:schemeClr val="tx1">
                    <a:lumMod val="65000"/>
                    <a:lumOff val="35000"/>
                  </a:schemeClr>
                </a:solidFill>
                <a:effectLst/>
                <a:latin typeface="Sommet Light" panose="02000505000000020004" pitchFamily="50" charset="-18"/>
                <a:ea typeface="Times New Roman" panose="02020603050405020304" pitchFamily="18" charset="0"/>
                <a:cs typeface="Calibri Light" panose="020F0302020204030204" pitchFamily="34" charset="0"/>
              </a:rPr>
              <a:t>type 13 (molars one side),</a:t>
            </a:r>
          </a:p>
          <a:p>
            <a:pPr marL="285750" indent="-285750">
              <a:lnSpc>
                <a:spcPct val="105000"/>
              </a:lnSpc>
              <a:spcAft>
                <a:spcPts val="800"/>
              </a:spcAft>
              <a:buFont typeface="Arial" panose="020B0604020202020204" pitchFamily="34" charset="0"/>
              <a:buChar char="•"/>
            </a:pPr>
            <a:r>
              <a:rPr lang="en-US" sz="1600" b="0" kern="0" dirty="0">
                <a:solidFill>
                  <a:schemeClr val="tx1">
                    <a:lumMod val="65000"/>
                    <a:lumOff val="35000"/>
                  </a:schemeClr>
                </a:solidFill>
                <a:effectLst/>
                <a:ea typeface="Times New Roman" panose="02020603050405020304" pitchFamily="18" charset="0"/>
                <a:cs typeface="Calibri Light" panose="020F0302020204030204" pitchFamily="34" charset="0"/>
              </a:rPr>
              <a:t>thickness 0,05 mm,</a:t>
            </a:r>
          </a:p>
          <a:p>
            <a:pPr marL="285750" indent="-285750">
              <a:lnSpc>
                <a:spcPct val="105000"/>
              </a:lnSpc>
              <a:spcAft>
                <a:spcPts val="800"/>
              </a:spcAft>
              <a:buFont typeface="Arial" panose="020B0604020202020204" pitchFamily="34" charset="0"/>
              <a:buChar char="•"/>
            </a:pPr>
            <a:r>
              <a:rPr lang="en-US" sz="1600" b="0" kern="0" dirty="0">
                <a:solidFill>
                  <a:schemeClr val="tx1">
                    <a:lumMod val="65000"/>
                    <a:lumOff val="35000"/>
                  </a:schemeClr>
                </a:solidFill>
                <a:effectLst/>
                <a:ea typeface="Times New Roman" panose="02020603050405020304" pitchFamily="18" charset="0"/>
                <a:cs typeface="Calibri Light" panose="020F0302020204030204" pitchFamily="34" charset="0"/>
              </a:rPr>
              <a:t>package contains 16 pieces of strips,</a:t>
            </a:r>
          </a:p>
          <a:p>
            <a:pPr marL="285750" indent="-285750">
              <a:lnSpc>
                <a:spcPct val="105000"/>
              </a:lnSpc>
              <a:spcAft>
                <a:spcPts val="800"/>
              </a:spcAft>
              <a:buFont typeface="Arial" panose="020B0604020202020204" pitchFamily="34" charset="0"/>
              <a:buChar char="•"/>
            </a:pPr>
            <a:r>
              <a:rPr lang="en-US" sz="1600" b="0" kern="0" dirty="0">
                <a:solidFill>
                  <a:schemeClr val="tx1">
                    <a:lumMod val="65000"/>
                    <a:lumOff val="35000"/>
                  </a:schemeClr>
                </a:solidFill>
                <a:effectLst/>
                <a:ea typeface="Times New Roman" panose="02020603050405020304" pitchFamily="18" charset="0"/>
                <a:cs typeface="Calibri Light" panose="020F0302020204030204" pitchFamily="34" charset="0"/>
              </a:rPr>
              <a:t>very high smoothness of the strip surface,</a:t>
            </a:r>
          </a:p>
          <a:p>
            <a:pPr marL="285750" indent="-285750">
              <a:lnSpc>
                <a:spcPct val="105000"/>
              </a:lnSpc>
              <a:spcAft>
                <a:spcPts val="800"/>
              </a:spcAft>
              <a:buFont typeface="Arial" panose="020B0604020202020204" pitchFamily="34" charset="0"/>
              <a:buChar char="•"/>
            </a:pPr>
            <a:r>
              <a:rPr lang="en-US" sz="1600" b="0" kern="0" dirty="0">
                <a:solidFill>
                  <a:schemeClr val="tx1">
                    <a:lumMod val="65000"/>
                    <a:lumOff val="35000"/>
                  </a:schemeClr>
                </a:solidFill>
                <a:effectLst/>
                <a:ea typeface="Times New Roman" panose="02020603050405020304" pitchFamily="18" charset="0"/>
                <a:cs typeface="Calibri Light" panose="020F0302020204030204" pitchFamily="34" charset="0"/>
              </a:rPr>
              <a:t>disposable, non-sterile product.</a:t>
            </a:r>
          </a:p>
        </p:txBody>
      </p:sp>
      <p:pic>
        <p:nvPicPr>
          <p:cNvPr id="4" name="Obraz 3">
            <a:extLst>
              <a:ext uri="{FF2B5EF4-FFF2-40B4-BE49-F238E27FC236}">
                <a16:creationId xmlns:a16="http://schemas.microsoft.com/office/drawing/2014/main" id="{DFB81576-57C5-06DF-A097-62FDA40CC5CC}"/>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81618" y="6044620"/>
            <a:ext cx="2804193" cy="873668"/>
          </a:xfrm>
          <a:prstGeom prst="rect">
            <a:avLst/>
          </a:prstGeom>
        </p:spPr>
      </p:pic>
    </p:spTree>
    <p:extLst>
      <p:ext uri="{BB962C8B-B14F-4D97-AF65-F5344CB8AC3E}">
        <p14:creationId xmlns:p14="http://schemas.microsoft.com/office/powerpoint/2010/main" val="5060897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Prostokąt 10">
            <a:extLst>
              <a:ext uri="{FF2B5EF4-FFF2-40B4-BE49-F238E27FC236}">
                <a16:creationId xmlns:a16="http://schemas.microsoft.com/office/drawing/2014/main" id="{0C1D5AEF-ADD0-C303-75FE-92B4581C3280}"/>
              </a:ext>
            </a:extLst>
          </p:cNvPr>
          <p:cNvSpPr/>
          <p:nvPr/>
        </p:nvSpPr>
        <p:spPr>
          <a:xfrm>
            <a:off x="0" y="397272"/>
            <a:ext cx="6796216" cy="655773"/>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2400"/>
          </a:p>
        </p:txBody>
      </p:sp>
      <p:pic>
        <p:nvPicPr>
          <p:cNvPr id="3" name="Obraz 2">
            <a:extLst>
              <a:ext uri="{FF2B5EF4-FFF2-40B4-BE49-F238E27FC236}">
                <a16:creationId xmlns:a16="http://schemas.microsoft.com/office/drawing/2014/main" id="{B01DC828-0EA7-EC80-F998-0257AF1FB13A}"/>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6082145"/>
            <a:ext cx="12192000" cy="775854"/>
          </a:xfrm>
          <a:prstGeom prst="rect">
            <a:avLst/>
          </a:prstGeom>
        </p:spPr>
      </p:pic>
      <p:graphicFrame>
        <p:nvGraphicFramePr>
          <p:cNvPr id="6" name="Tabela 5">
            <a:extLst>
              <a:ext uri="{FF2B5EF4-FFF2-40B4-BE49-F238E27FC236}">
                <a16:creationId xmlns:a16="http://schemas.microsoft.com/office/drawing/2014/main" id="{6946D95E-13F2-5E9A-2086-31BA1AB09C64}"/>
              </a:ext>
            </a:extLst>
          </p:cNvPr>
          <p:cNvGraphicFramePr>
            <a:graphicFrameLocks noGrp="1"/>
          </p:cNvGraphicFramePr>
          <p:nvPr>
            <p:extLst>
              <p:ext uri="{D42A27DB-BD31-4B8C-83A1-F6EECF244321}">
                <p14:modId xmlns:p14="http://schemas.microsoft.com/office/powerpoint/2010/main" val="323565143"/>
              </p:ext>
            </p:extLst>
          </p:nvPr>
        </p:nvGraphicFramePr>
        <p:xfrm>
          <a:off x="695325" y="1353343"/>
          <a:ext cx="10594974" cy="4641272"/>
        </p:xfrm>
        <a:graphic>
          <a:graphicData uri="http://schemas.openxmlformats.org/drawingml/2006/table">
            <a:tbl>
              <a:tblPr firstRow="1" firstCol="1" bandRow="1">
                <a:tableStyleId>{5940675A-B579-460E-94D1-54222C63F5DA}</a:tableStyleId>
              </a:tblPr>
              <a:tblGrid>
                <a:gridCol w="10594974">
                  <a:extLst>
                    <a:ext uri="{9D8B030D-6E8A-4147-A177-3AD203B41FA5}">
                      <a16:colId xmlns:a16="http://schemas.microsoft.com/office/drawing/2014/main" val="2380569285"/>
                    </a:ext>
                  </a:extLst>
                </a:gridCol>
              </a:tblGrid>
              <a:tr h="1160318">
                <a:tc>
                  <a:txBody>
                    <a:bodyPr/>
                    <a:lstStyle/>
                    <a:p>
                      <a:pPr>
                        <a:lnSpc>
                          <a:spcPct val="105000"/>
                        </a:lnSpc>
                        <a:spcAft>
                          <a:spcPts val="800"/>
                        </a:spcAft>
                      </a:pPr>
                      <a:r>
                        <a:rPr lang="pl-PL" sz="1800" b="0" kern="0" dirty="0">
                          <a:effectLst/>
                          <a:latin typeface="Sommet Light" panose="02000505000000020004" pitchFamily="50" charset="-18"/>
                        </a:rPr>
                        <a:t>PS03008</a:t>
                      </a:r>
                    </a:p>
                    <a:p>
                      <a:pPr>
                        <a:lnSpc>
                          <a:spcPct val="105000"/>
                        </a:lnSpc>
                        <a:spcAft>
                          <a:spcPts val="800"/>
                        </a:spcAft>
                      </a:pPr>
                      <a:r>
                        <a:rPr lang="en-US" sz="1800" b="0" kern="0" dirty="0">
                          <a:effectLst/>
                          <a:latin typeface="Sommet Light" panose="02000505000000020004" pitchFamily="50" charset="-18"/>
                        </a:rPr>
                        <a:t>Type 8 – premolars on both sides</a:t>
                      </a:r>
                      <a:endParaRPr lang="pl-PL" sz="1800" b="0" kern="150" dirty="0">
                        <a:effectLst/>
                        <a:latin typeface="Sommet Light" panose="02000505000000020004" pitchFamily="50" charset="-18"/>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577021785"/>
                  </a:ext>
                </a:extLst>
              </a:tr>
              <a:tr h="1160318">
                <a:tc>
                  <a:txBody>
                    <a:bodyPr/>
                    <a:lstStyle/>
                    <a:p>
                      <a:pPr marL="0" algn="l" defTabSz="914400" rtl="0" eaLnBrk="1" latinLnBrk="0" hangingPunct="1">
                        <a:lnSpc>
                          <a:spcPct val="105000"/>
                        </a:lnSpc>
                        <a:spcAft>
                          <a:spcPts val="800"/>
                        </a:spcAft>
                      </a:pPr>
                      <a:r>
                        <a:rPr lang="pl-PL" sz="1800" b="0" kern="0" dirty="0">
                          <a:solidFill>
                            <a:schemeClr val="tx1"/>
                          </a:solidFill>
                          <a:effectLst/>
                          <a:latin typeface="Sommet Light" panose="02000505000000020004" pitchFamily="50" charset="-18"/>
                        </a:rPr>
                        <a:t>PS03009</a:t>
                      </a:r>
                    </a:p>
                    <a:p>
                      <a:pPr>
                        <a:lnSpc>
                          <a:spcPct val="105000"/>
                        </a:lnSpc>
                        <a:spcAft>
                          <a:spcPts val="800"/>
                        </a:spcAft>
                      </a:pPr>
                      <a:r>
                        <a:rPr lang="en-US" sz="1800" b="0" kern="0" dirty="0">
                          <a:effectLst/>
                          <a:latin typeface="Sommet Light" panose="02000505000000020004" pitchFamily="50" charset="-18"/>
                        </a:rPr>
                        <a:t>Type 9 – molars on both sides</a:t>
                      </a:r>
                      <a:endParaRPr lang="pl-PL" sz="1800" b="0" kern="150" dirty="0">
                        <a:effectLst/>
                        <a:latin typeface="Sommet Light" panose="02000505000000020004" pitchFamily="50" charset="-18"/>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8092563"/>
                  </a:ext>
                </a:extLst>
              </a:tr>
              <a:tr h="1160318">
                <a:tc>
                  <a:txBody>
                    <a:bodyPr/>
                    <a:lstStyle/>
                    <a:p>
                      <a:pPr>
                        <a:lnSpc>
                          <a:spcPct val="105000"/>
                        </a:lnSpc>
                        <a:spcAft>
                          <a:spcPts val="800"/>
                        </a:spcAft>
                      </a:pPr>
                      <a:r>
                        <a:rPr lang="pl-PL" sz="1800" b="0" kern="0" dirty="0">
                          <a:effectLst/>
                          <a:latin typeface="Sommet Light" panose="02000505000000020004" pitchFamily="50" charset="-18"/>
                        </a:rPr>
                        <a:t>PS03012</a:t>
                      </a:r>
                    </a:p>
                    <a:p>
                      <a:pPr>
                        <a:lnSpc>
                          <a:spcPct val="105000"/>
                        </a:lnSpc>
                        <a:spcAft>
                          <a:spcPts val="800"/>
                        </a:spcAft>
                      </a:pPr>
                      <a:r>
                        <a:rPr lang="en-US" sz="1800" b="0" kern="0" dirty="0">
                          <a:effectLst/>
                          <a:latin typeface="Sommet Light" panose="02000505000000020004" pitchFamily="50" charset="-18"/>
                        </a:rPr>
                        <a:t>Type 12 – premolars one side</a:t>
                      </a:r>
                      <a:endParaRPr lang="pl-PL" sz="1800" b="0" kern="0" dirty="0">
                        <a:effectLst/>
                        <a:latin typeface="Sommet Light" panose="02000505000000020004" pitchFamily="50" charset="-18"/>
                      </a:endParaRPr>
                    </a:p>
                  </a:txBody>
                  <a:tcPr marL="68580" marR="68580" marT="0" marB="0"/>
                </a:tc>
                <a:extLst>
                  <a:ext uri="{0D108BD9-81ED-4DB2-BD59-A6C34878D82A}">
                    <a16:rowId xmlns:a16="http://schemas.microsoft.com/office/drawing/2014/main" val="3286423631"/>
                  </a:ext>
                </a:extLst>
              </a:tr>
              <a:tr h="1160318">
                <a:tc>
                  <a:txBody>
                    <a:bodyPr/>
                    <a:lstStyle/>
                    <a:p>
                      <a:pPr>
                        <a:lnSpc>
                          <a:spcPct val="105000"/>
                        </a:lnSpc>
                        <a:spcAft>
                          <a:spcPts val="800"/>
                        </a:spcAft>
                      </a:pPr>
                      <a:r>
                        <a:rPr lang="pl-PL" sz="1800" b="0" kern="0" dirty="0">
                          <a:effectLst/>
                          <a:latin typeface="Sommet Light" panose="02000505000000020004" pitchFamily="50" charset="-18"/>
                        </a:rPr>
                        <a:t>PS03013</a:t>
                      </a:r>
                    </a:p>
                    <a:p>
                      <a:pPr>
                        <a:lnSpc>
                          <a:spcPct val="105000"/>
                        </a:lnSpc>
                        <a:spcAft>
                          <a:spcPts val="800"/>
                        </a:spcAft>
                      </a:pPr>
                      <a:r>
                        <a:rPr lang="en-US" sz="1800" b="0" kern="0" dirty="0">
                          <a:effectLst/>
                          <a:latin typeface="Sommet Light" panose="02000505000000020004" pitchFamily="50" charset="-18"/>
                        </a:rPr>
                        <a:t>Type 13 – molars one side</a:t>
                      </a:r>
                      <a:endParaRPr lang="pl-PL" sz="1800" b="0" kern="0" dirty="0">
                        <a:effectLst/>
                        <a:latin typeface="Sommet Light" panose="02000505000000020004" pitchFamily="50" charset="-18"/>
                      </a:endParaRPr>
                    </a:p>
                  </a:txBody>
                  <a:tcPr marL="68580" marR="68580" marT="0" marB="0"/>
                </a:tc>
                <a:extLst>
                  <a:ext uri="{0D108BD9-81ED-4DB2-BD59-A6C34878D82A}">
                    <a16:rowId xmlns:a16="http://schemas.microsoft.com/office/drawing/2014/main" val="484013996"/>
                  </a:ext>
                </a:extLst>
              </a:tr>
            </a:tbl>
          </a:graphicData>
        </a:graphic>
      </p:graphicFrame>
      <p:pic>
        <p:nvPicPr>
          <p:cNvPr id="8" name="Obraz 7">
            <a:extLst>
              <a:ext uri="{FF2B5EF4-FFF2-40B4-BE49-F238E27FC236}">
                <a16:creationId xmlns:a16="http://schemas.microsoft.com/office/drawing/2014/main" id="{9BAAB9C1-2451-E2B2-71D6-623D257EC31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35741" b="44629"/>
          <a:stretch/>
        </p:blipFill>
        <p:spPr>
          <a:xfrm>
            <a:off x="4406900" y="1373119"/>
            <a:ext cx="5275540" cy="1035569"/>
          </a:xfrm>
          <a:prstGeom prst="rect">
            <a:avLst/>
          </a:prstGeom>
        </p:spPr>
      </p:pic>
      <p:pic>
        <p:nvPicPr>
          <p:cNvPr id="14" name="Obraz 13">
            <a:extLst>
              <a:ext uri="{FF2B5EF4-FFF2-40B4-BE49-F238E27FC236}">
                <a16:creationId xmlns:a16="http://schemas.microsoft.com/office/drawing/2014/main" id="{D42E5571-0AF4-D4B3-FEE8-478C217F3643}"/>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41111" b="40741"/>
          <a:stretch/>
        </p:blipFill>
        <p:spPr>
          <a:xfrm>
            <a:off x="4406899" y="2617881"/>
            <a:ext cx="5275541" cy="957413"/>
          </a:xfrm>
          <a:prstGeom prst="rect">
            <a:avLst/>
          </a:prstGeom>
        </p:spPr>
      </p:pic>
      <p:pic>
        <p:nvPicPr>
          <p:cNvPr id="18" name="Obraz 17">
            <a:extLst>
              <a:ext uri="{FF2B5EF4-FFF2-40B4-BE49-F238E27FC236}">
                <a16:creationId xmlns:a16="http://schemas.microsoft.com/office/drawing/2014/main" id="{1E9DB504-A922-41A8-FE62-9FBD16C3693B}"/>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38172" b="43148"/>
          <a:stretch/>
        </p:blipFill>
        <p:spPr>
          <a:xfrm>
            <a:off x="4406899" y="3764424"/>
            <a:ext cx="5275542" cy="985429"/>
          </a:xfrm>
          <a:prstGeom prst="rect">
            <a:avLst/>
          </a:prstGeom>
        </p:spPr>
      </p:pic>
      <p:pic>
        <p:nvPicPr>
          <p:cNvPr id="22" name="Obraz 21">
            <a:extLst>
              <a:ext uri="{FF2B5EF4-FFF2-40B4-BE49-F238E27FC236}">
                <a16:creationId xmlns:a16="http://schemas.microsoft.com/office/drawing/2014/main" id="{5EC315B7-F4BA-D6FC-2385-198618240E84}"/>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t="38172" b="45109"/>
          <a:stretch/>
        </p:blipFill>
        <p:spPr>
          <a:xfrm>
            <a:off x="4406897" y="4942636"/>
            <a:ext cx="5275543" cy="881983"/>
          </a:xfrm>
          <a:prstGeom prst="rect">
            <a:avLst/>
          </a:prstGeom>
        </p:spPr>
      </p:pic>
      <p:sp>
        <p:nvSpPr>
          <p:cNvPr id="4" name="pole tekstowe 9">
            <a:extLst>
              <a:ext uri="{FF2B5EF4-FFF2-40B4-BE49-F238E27FC236}">
                <a16:creationId xmlns:a16="http://schemas.microsoft.com/office/drawing/2014/main" id="{146BACB6-0315-549F-837B-87910C80FC5F}"/>
              </a:ext>
            </a:extLst>
          </p:cNvPr>
          <p:cNvSpPr txBox="1"/>
          <p:nvPr/>
        </p:nvSpPr>
        <p:spPr>
          <a:xfrm>
            <a:off x="-70336" y="543808"/>
            <a:ext cx="4789659" cy="461665"/>
          </a:xfrm>
          <a:prstGeom prst="rect">
            <a:avLst/>
          </a:prstGeom>
          <a:noFill/>
          <a:ln cap="flat">
            <a:noFill/>
          </a:ln>
        </p:spPr>
        <p:txBody>
          <a:bodyPr vert="horz" wrap="square" lIns="91440" tIns="45720" rIns="91440" bIns="45720" anchor="t" anchorCtr="1" compatLnSpc="1">
            <a:spAutoFit/>
          </a:bodyPr>
          <a:lstStyle>
            <a:defPPr>
              <a:defRPr lang="pl-PL"/>
            </a:defPPr>
            <a:lvl1pPr>
              <a:defRPr sz="2400" b="0" i="0" u="none" strike="noStrike" kern="0" cap="none" spc="0" baseline="0">
                <a:solidFill>
                  <a:schemeClr val="bg1"/>
                </a:solidFill>
                <a:uFillTx/>
                <a:latin typeface="Sommet Light" pitchFamily="50"/>
              </a:defRPr>
            </a:lvl1pPr>
          </a:lstStyle>
          <a:p>
            <a:r>
              <a:rPr lang="pl-PL" dirty="0" err="1"/>
              <a:t>PUREsthetic</a:t>
            </a:r>
            <a:r>
              <a:rPr lang="pl-PL" dirty="0"/>
              <a:t> Matrix </a:t>
            </a:r>
            <a:r>
              <a:rPr lang="pl-PL" dirty="0" err="1"/>
              <a:t>Bands</a:t>
            </a:r>
            <a:r>
              <a:rPr lang="pl-PL" dirty="0"/>
              <a:t> </a:t>
            </a:r>
          </a:p>
        </p:txBody>
      </p:sp>
      <p:pic>
        <p:nvPicPr>
          <p:cNvPr id="5" name="Obraz 4">
            <a:extLst>
              <a:ext uri="{FF2B5EF4-FFF2-40B4-BE49-F238E27FC236}">
                <a16:creationId xmlns:a16="http://schemas.microsoft.com/office/drawing/2014/main" id="{E230A4CD-9EF9-B096-4C6D-86384AA8EB9E}"/>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81618" y="6044620"/>
            <a:ext cx="2804193" cy="873668"/>
          </a:xfrm>
          <a:prstGeom prst="rect">
            <a:avLst/>
          </a:prstGeom>
        </p:spPr>
      </p:pic>
    </p:spTree>
    <p:extLst>
      <p:ext uri="{BB962C8B-B14F-4D97-AF65-F5344CB8AC3E}">
        <p14:creationId xmlns:p14="http://schemas.microsoft.com/office/powerpoint/2010/main" val="4021971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Prostokąt 10">
            <a:extLst>
              <a:ext uri="{FF2B5EF4-FFF2-40B4-BE49-F238E27FC236}">
                <a16:creationId xmlns:a16="http://schemas.microsoft.com/office/drawing/2014/main" id="{0C1D5AEF-ADD0-C303-75FE-92B4581C3280}"/>
              </a:ext>
            </a:extLst>
          </p:cNvPr>
          <p:cNvSpPr/>
          <p:nvPr/>
        </p:nvSpPr>
        <p:spPr>
          <a:xfrm>
            <a:off x="0" y="397272"/>
            <a:ext cx="6796216" cy="655773"/>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2400"/>
          </a:p>
        </p:txBody>
      </p:sp>
      <p:sp>
        <p:nvSpPr>
          <p:cNvPr id="12" name="pole tekstowe 9">
            <a:extLst>
              <a:ext uri="{FF2B5EF4-FFF2-40B4-BE49-F238E27FC236}">
                <a16:creationId xmlns:a16="http://schemas.microsoft.com/office/drawing/2014/main" id="{C34CD945-EC54-CD42-5B8A-744D59DEDE45}"/>
              </a:ext>
            </a:extLst>
          </p:cNvPr>
          <p:cNvSpPr txBox="1"/>
          <p:nvPr/>
        </p:nvSpPr>
        <p:spPr>
          <a:xfrm>
            <a:off x="429612" y="503850"/>
            <a:ext cx="4789659" cy="378245"/>
          </a:xfrm>
          <a:prstGeom prst="rect">
            <a:avLst/>
          </a:prstGeom>
          <a:noFill/>
          <a:ln cap="flat">
            <a:noFill/>
          </a:ln>
        </p:spPr>
        <p:txBody>
          <a:bodyPr vert="horz" wrap="square" lIns="91440" tIns="45720" rIns="91440" bIns="45720" anchor="t" anchorCtr="1" compatLnSpc="1">
            <a:spAutoFit/>
          </a:bodyPr>
          <a:lstStyle>
            <a:defPPr>
              <a:defRPr lang="pl-PL"/>
            </a:defPPr>
            <a:lvl1pPr>
              <a:defRPr sz="2400" b="0" i="0" u="none" strike="noStrike" kern="0" cap="none" spc="0" baseline="0">
                <a:solidFill>
                  <a:schemeClr val="bg1"/>
                </a:solidFill>
                <a:uFillTx/>
                <a:latin typeface="Sommet Light" pitchFamily="50"/>
              </a:defRPr>
            </a:lvl1pPr>
          </a:lstStyle>
          <a:p>
            <a:r>
              <a:rPr lang="pl-PL" dirty="0"/>
              <a:t>PURESTHETIC RESTORATION KITS</a:t>
            </a:r>
          </a:p>
        </p:txBody>
      </p:sp>
      <p:pic>
        <p:nvPicPr>
          <p:cNvPr id="3" name="Obraz 2">
            <a:extLst>
              <a:ext uri="{FF2B5EF4-FFF2-40B4-BE49-F238E27FC236}">
                <a16:creationId xmlns:a16="http://schemas.microsoft.com/office/drawing/2014/main" id="{B01DC828-0EA7-EC80-F998-0257AF1FB13A}"/>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6082145"/>
            <a:ext cx="12192000" cy="775854"/>
          </a:xfrm>
          <a:prstGeom prst="rect">
            <a:avLst/>
          </a:prstGeom>
        </p:spPr>
      </p:pic>
      <p:pic>
        <p:nvPicPr>
          <p:cNvPr id="7" name="Obraz 6">
            <a:extLst>
              <a:ext uri="{FF2B5EF4-FFF2-40B4-BE49-F238E27FC236}">
                <a16:creationId xmlns:a16="http://schemas.microsoft.com/office/drawing/2014/main" id="{80F3FF69-04B9-59BF-1383-11F61F46D3EF}"/>
              </a:ext>
            </a:extLst>
          </p:cNvPr>
          <p:cNvPicPr>
            <a:picLocks noChangeAspect="1"/>
          </p:cNvPicPr>
          <p:nvPr/>
        </p:nvPicPr>
        <p:blipFill>
          <a:blip r:embed="rId3"/>
          <a:stretch>
            <a:fillRect/>
          </a:stretch>
        </p:blipFill>
        <p:spPr>
          <a:xfrm>
            <a:off x="1578651" y="1240212"/>
            <a:ext cx="9034699" cy="4377577"/>
          </a:xfrm>
          <a:prstGeom prst="rect">
            <a:avLst/>
          </a:prstGeom>
        </p:spPr>
      </p:pic>
      <p:pic>
        <p:nvPicPr>
          <p:cNvPr id="4" name="Obraz 3">
            <a:extLst>
              <a:ext uri="{FF2B5EF4-FFF2-40B4-BE49-F238E27FC236}">
                <a16:creationId xmlns:a16="http://schemas.microsoft.com/office/drawing/2014/main" id="{6F484044-728B-04BF-F3EA-BBA8517F442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1618" y="6044620"/>
            <a:ext cx="2804193" cy="873668"/>
          </a:xfrm>
          <a:prstGeom prst="rect">
            <a:avLst/>
          </a:prstGeom>
        </p:spPr>
      </p:pic>
    </p:spTree>
    <p:extLst>
      <p:ext uri="{BB962C8B-B14F-4D97-AF65-F5344CB8AC3E}">
        <p14:creationId xmlns:p14="http://schemas.microsoft.com/office/powerpoint/2010/main" val="29171163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Prostokąt 10">
            <a:extLst>
              <a:ext uri="{FF2B5EF4-FFF2-40B4-BE49-F238E27FC236}">
                <a16:creationId xmlns:a16="http://schemas.microsoft.com/office/drawing/2014/main" id="{0C1D5AEF-ADD0-C303-75FE-92B4581C3280}"/>
              </a:ext>
            </a:extLst>
          </p:cNvPr>
          <p:cNvSpPr/>
          <p:nvPr/>
        </p:nvSpPr>
        <p:spPr>
          <a:xfrm>
            <a:off x="0" y="397272"/>
            <a:ext cx="6796216" cy="655773"/>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2400"/>
          </a:p>
        </p:txBody>
      </p:sp>
      <p:sp>
        <p:nvSpPr>
          <p:cNvPr id="12" name="pole tekstowe 9">
            <a:extLst>
              <a:ext uri="{FF2B5EF4-FFF2-40B4-BE49-F238E27FC236}">
                <a16:creationId xmlns:a16="http://schemas.microsoft.com/office/drawing/2014/main" id="{C34CD945-EC54-CD42-5B8A-744D59DEDE45}"/>
              </a:ext>
            </a:extLst>
          </p:cNvPr>
          <p:cNvSpPr txBox="1"/>
          <p:nvPr/>
        </p:nvSpPr>
        <p:spPr>
          <a:xfrm>
            <a:off x="429612" y="503850"/>
            <a:ext cx="4789659" cy="378245"/>
          </a:xfrm>
          <a:prstGeom prst="rect">
            <a:avLst/>
          </a:prstGeom>
          <a:noFill/>
          <a:ln cap="flat">
            <a:noFill/>
          </a:ln>
        </p:spPr>
        <p:txBody>
          <a:bodyPr vert="horz" wrap="square" lIns="91440" tIns="45720" rIns="91440" bIns="45720" anchor="t" anchorCtr="1" compatLnSpc="1">
            <a:spAutoFit/>
          </a:bodyPr>
          <a:lstStyle>
            <a:defPPr>
              <a:defRPr lang="pl-PL"/>
            </a:defPPr>
            <a:lvl1pPr>
              <a:defRPr sz="2400" b="0" i="0" u="none" strike="noStrike" kern="0" cap="none" spc="0" baseline="0">
                <a:solidFill>
                  <a:schemeClr val="bg1"/>
                </a:solidFill>
                <a:uFillTx/>
                <a:latin typeface="Sommet Light" pitchFamily="50"/>
              </a:defRPr>
            </a:lvl1pPr>
          </a:lstStyle>
          <a:p>
            <a:r>
              <a:rPr lang="pl-PL" dirty="0"/>
              <a:t>PURESTHETIC RESTORATION KITS</a:t>
            </a:r>
          </a:p>
        </p:txBody>
      </p:sp>
      <p:pic>
        <p:nvPicPr>
          <p:cNvPr id="3" name="Obraz 2">
            <a:extLst>
              <a:ext uri="{FF2B5EF4-FFF2-40B4-BE49-F238E27FC236}">
                <a16:creationId xmlns:a16="http://schemas.microsoft.com/office/drawing/2014/main" id="{B01DC828-0EA7-EC80-F998-0257AF1FB13A}"/>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6082145"/>
            <a:ext cx="12192000" cy="775854"/>
          </a:xfrm>
          <a:prstGeom prst="rect">
            <a:avLst/>
          </a:prstGeom>
        </p:spPr>
      </p:pic>
      <p:pic>
        <p:nvPicPr>
          <p:cNvPr id="7" name="Obraz 6">
            <a:extLst>
              <a:ext uri="{FF2B5EF4-FFF2-40B4-BE49-F238E27FC236}">
                <a16:creationId xmlns:a16="http://schemas.microsoft.com/office/drawing/2014/main" id="{36723775-CAF9-A61E-2CFA-2696DBBAA10D}"/>
              </a:ext>
            </a:extLst>
          </p:cNvPr>
          <p:cNvPicPr>
            <a:picLocks noChangeAspect="1"/>
          </p:cNvPicPr>
          <p:nvPr/>
        </p:nvPicPr>
        <p:blipFill>
          <a:blip r:embed="rId3"/>
          <a:stretch>
            <a:fillRect/>
          </a:stretch>
        </p:blipFill>
        <p:spPr>
          <a:xfrm>
            <a:off x="1077310" y="1097805"/>
            <a:ext cx="10037379" cy="4904475"/>
          </a:xfrm>
          <a:prstGeom prst="rect">
            <a:avLst/>
          </a:prstGeom>
        </p:spPr>
      </p:pic>
      <p:pic>
        <p:nvPicPr>
          <p:cNvPr id="2" name="Obraz 1">
            <a:extLst>
              <a:ext uri="{FF2B5EF4-FFF2-40B4-BE49-F238E27FC236}">
                <a16:creationId xmlns:a16="http://schemas.microsoft.com/office/drawing/2014/main" id="{84C6568D-6BF6-E2AD-6A6A-937D67F96B7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1618" y="6044620"/>
            <a:ext cx="2804193" cy="873668"/>
          </a:xfrm>
          <a:prstGeom prst="rect">
            <a:avLst/>
          </a:prstGeom>
        </p:spPr>
      </p:pic>
    </p:spTree>
    <p:extLst>
      <p:ext uri="{BB962C8B-B14F-4D97-AF65-F5344CB8AC3E}">
        <p14:creationId xmlns:p14="http://schemas.microsoft.com/office/powerpoint/2010/main" val="12106546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Prostokąt 10">
            <a:extLst>
              <a:ext uri="{FF2B5EF4-FFF2-40B4-BE49-F238E27FC236}">
                <a16:creationId xmlns:a16="http://schemas.microsoft.com/office/drawing/2014/main" id="{0C1D5AEF-ADD0-C303-75FE-92B4581C3280}"/>
              </a:ext>
            </a:extLst>
          </p:cNvPr>
          <p:cNvSpPr/>
          <p:nvPr/>
        </p:nvSpPr>
        <p:spPr>
          <a:xfrm>
            <a:off x="0" y="397272"/>
            <a:ext cx="6796216" cy="655773"/>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2400"/>
          </a:p>
        </p:txBody>
      </p:sp>
      <p:sp>
        <p:nvSpPr>
          <p:cNvPr id="12" name="pole tekstowe 9">
            <a:extLst>
              <a:ext uri="{FF2B5EF4-FFF2-40B4-BE49-F238E27FC236}">
                <a16:creationId xmlns:a16="http://schemas.microsoft.com/office/drawing/2014/main" id="{C34CD945-EC54-CD42-5B8A-744D59DEDE45}"/>
              </a:ext>
            </a:extLst>
          </p:cNvPr>
          <p:cNvSpPr txBox="1"/>
          <p:nvPr/>
        </p:nvSpPr>
        <p:spPr>
          <a:xfrm>
            <a:off x="429612" y="503850"/>
            <a:ext cx="4789659" cy="378245"/>
          </a:xfrm>
          <a:prstGeom prst="rect">
            <a:avLst/>
          </a:prstGeom>
          <a:noFill/>
          <a:ln cap="flat">
            <a:noFill/>
          </a:ln>
        </p:spPr>
        <p:txBody>
          <a:bodyPr vert="horz" wrap="square" lIns="91440" tIns="45720" rIns="91440" bIns="45720" anchor="t" anchorCtr="1" compatLnSpc="1">
            <a:spAutoFit/>
          </a:bodyPr>
          <a:lstStyle>
            <a:defPPr>
              <a:defRPr lang="pl-PL"/>
            </a:defPPr>
            <a:lvl1pPr>
              <a:defRPr sz="2400" b="0" i="0" u="none" strike="noStrike" kern="0" cap="none" spc="0" baseline="0">
                <a:solidFill>
                  <a:schemeClr val="bg1"/>
                </a:solidFill>
                <a:uFillTx/>
                <a:latin typeface="Sommet Light" pitchFamily="50"/>
              </a:defRPr>
            </a:lvl1pPr>
          </a:lstStyle>
          <a:p>
            <a:r>
              <a:rPr lang="pl-PL" dirty="0"/>
              <a:t>PURESTHETIC RESTORATION KITS</a:t>
            </a:r>
          </a:p>
        </p:txBody>
      </p:sp>
      <p:sp>
        <p:nvSpPr>
          <p:cNvPr id="4" name="pole tekstowe 3">
            <a:extLst>
              <a:ext uri="{FF2B5EF4-FFF2-40B4-BE49-F238E27FC236}">
                <a16:creationId xmlns:a16="http://schemas.microsoft.com/office/drawing/2014/main" id="{EB1B3432-2D44-B1D3-DE9B-E65FD4D961FB}"/>
              </a:ext>
            </a:extLst>
          </p:cNvPr>
          <p:cNvSpPr txBox="1"/>
          <p:nvPr/>
        </p:nvSpPr>
        <p:spPr>
          <a:xfrm>
            <a:off x="683491" y="1277867"/>
            <a:ext cx="10295301" cy="2927468"/>
          </a:xfrm>
          <a:prstGeom prst="rect">
            <a:avLst/>
          </a:prstGeom>
          <a:noFill/>
        </p:spPr>
        <p:txBody>
          <a:bodyPr wrap="square" rtlCol="0">
            <a:spAutoFit/>
          </a:bodyPr>
          <a:lstStyle>
            <a:defPPr>
              <a:defRPr lang="pl-PL"/>
            </a:defPPr>
            <a:lvl1pPr>
              <a:lnSpc>
                <a:spcPct val="107000"/>
              </a:lnSpc>
              <a:spcAft>
                <a:spcPts val="800"/>
              </a:spcAft>
              <a:defRPr b="1">
                <a:solidFill>
                  <a:srgbClr val="7F7F7F"/>
                </a:solidFill>
                <a:latin typeface="Sommet Light" panose="02000505000000020004" pitchFamily="50" charset="-18"/>
              </a:defRPr>
            </a:lvl1pPr>
          </a:lstStyle>
          <a:p>
            <a:pPr>
              <a:lnSpc>
                <a:spcPct val="105000"/>
              </a:lnSpc>
              <a:spcAft>
                <a:spcPts val="800"/>
              </a:spcAft>
            </a:pPr>
            <a:r>
              <a:rPr lang="en-US" sz="2400" b="0" kern="0" dirty="0">
                <a:ea typeface="Times New Roman" panose="02020603050405020304" pitchFamily="18" charset="0"/>
                <a:cs typeface="Calibri Light" panose="020F0302020204030204" pitchFamily="34" charset="0"/>
              </a:rPr>
              <a:t>6 sets for restoring Class II cavities intended for various areas of the oral cavity.</a:t>
            </a:r>
          </a:p>
          <a:p>
            <a:pPr>
              <a:lnSpc>
                <a:spcPct val="105000"/>
              </a:lnSpc>
              <a:spcAft>
                <a:spcPts val="800"/>
              </a:spcAft>
            </a:pPr>
            <a:r>
              <a:rPr lang="en-US" sz="2400" kern="0" dirty="0">
                <a:ea typeface="Times New Roman" panose="02020603050405020304" pitchFamily="18" charset="0"/>
                <a:cs typeface="Calibri Light" panose="020F0302020204030204" pitchFamily="34" charset="0"/>
              </a:rPr>
              <a:t>3 sets for molars:</a:t>
            </a:r>
            <a:endParaRPr lang="pl-PL" sz="2400" kern="0" dirty="0">
              <a:ea typeface="Times New Roman" panose="02020603050405020304" pitchFamily="18" charset="0"/>
              <a:cs typeface="Calibri Light" panose="020F0302020204030204" pitchFamily="34" charset="0"/>
            </a:endParaRPr>
          </a:p>
          <a:p>
            <a:pPr>
              <a:lnSpc>
                <a:spcPct val="105000"/>
              </a:lnSpc>
              <a:spcAft>
                <a:spcPts val="800"/>
              </a:spcAft>
            </a:pPr>
            <a:endParaRPr lang="pl-PL" sz="2400" b="0" kern="0" dirty="0">
              <a:ea typeface="Times New Roman" panose="02020603050405020304" pitchFamily="18" charset="0"/>
              <a:cs typeface="Calibri Light" panose="020F0302020204030204" pitchFamily="34" charset="0"/>
            </a:endParaRPr>
          </a:p>
          <a:p>
            <a:pPr>
              <a:lnSpc>
                <a:spcPct val="105000"/>
              </a:lnSpc>
              <a:spcAft>
                <a:spcPts val="800"/>
              </a:spcAft>
            </a:pPr>
            <a:endParaRPr lang="pl-PL" sz="2400" b="0" kern="0" dirty="0">
              <a:ea typeface="Times New Roman" panose="02020603050405020304" pitchFamily="18" charset="0"/>
              <a:cs typeface="Calibri Light" panose="020F0302020204030204" pitchFamily="34" charset="0"/>
            </a:endParaRPr>
          </a:p>
          <a:p>
            <a:pPr>
              <a:lnSpc>
                <a:spcPct val="105000"/>
              </a:lnSpc>
              <a:spcAft>
                <a:spcPts val="800"/>
              </a:spcAft>
            </a:pPr>
            <a:endParaRPr lang="en-US" sz="2400" b="0" kern="0" dirty="0">
              <a:ea typeface="Times New Roman" panose="02020603050405020304" pitchFamily="18" charset="0"/>
              <a:cs typeface="Calibri Light" panose="020F0302020204030204" pitchFamily="34" charset="0"/>
            </a:endParaRPr>
          </a:p>
          <a:p>
            <a:pPr>
              <a:lnSpc>
                <a:spcPct val="105000"/>
              </a:lnSpc>
              <a:spcAft>
                <a:spcPts val="800"/>
              </a:spcAft>
            </a:pPr>
            <a:r>
              <a:rPr lang="en-US" sz="2400" kern="0" dirty="0">
                <a:ea typeface="Times New Roman" panose="02020603050405020304" pitchFamily="18" charset="0"/>
                <a:cs typeface="Calibri Light" panose="020F0302020204030204" pitchFamily="34" charset="0"/>
              </a:rPr>
              <a:t>3 sets for premolars:</a:t>
            </a:r>
            <a:endParaRPr lang="pl-PL" sz="2400" kern="0" dirty="0">
              <a:ea typeface="Times New Roman" panose="02020603050405020304" pitchFamily="18" charset="0"/>
              <a:cs typeface="Calibri Light" panose="020F0302020204030204" pitchFamily="34" charset="0"/>
            </a:endParaRPr>
          </a:p>
        </p:txBody>
      </p:sp>
      <p:pic>
        <p:nvPicPr>
          <p:cNvPr id="3" name="Obraz 2">
            <a:extLst>
              <a:ext uri="{FF2B5EF4-FFF2-40B4-BE49-F238E27FC236}">
                <a16:creationId xmlns:a16="http://schemas.microsoft.com/office/drawing/2014/main" id="{B01DC828-0EA7-EC80-F998-0257AF1FB13A}"/>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6082145"/>
            <a:ext cx="12192000" cy="775854"/>
          </a:xfrm>
          <a:prstGeom prst="rect">
            <a:avLst/>
          </a:prstGeom>
        </p:spPr>
      </p:pic>
      <p:pic>
        <p:nvPicPr>
          <p:cNvPr id="8" name="Obraz 7">
            <a:extLst>
              <a:ext uri="{FF2B5EF4-FFF2-40B4-BE49-F238E27FC236}">
                <a16:creationId xmlns:a16="http://schemas.microsoft.com/office/drawing/2014/main" id="{C658BA21-2CFE-3D27-3AF5-5140BF835CD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1015" t="8989" r="35052" b="50000"/>
          <a:stretch/>
        </p:blipFill>
        <p:spPr>
          <a:xfrm>
            <a:off x="2871305" y="2128299"/>
            <a:ext cx="3167939" cy="1605969"/>
          </a:xfrm>
          <a:prstGeom prst="rect">
            <a:avLst/>
          </a:prstGeom>
        </p:spPr>
      </p:pic>
      <p:pic>
        <p:nvPicPr>
          <p:cNvPr id="10" name="Obraz 9">
            <a:extLst>
              <a:ext uri="{FF2B5EF4-FFF2-40B4-BE49-F238E27FC236}">
                <a16:creationId xmlns:a16="http://schemas.microsoft.com/office/drawing/2014/main" id="{920CA7D4-42DE-F4B4-4462-D845118C9ED0}"/>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3613" t="8989" r="35651" b="50000"/>
          <a:stretch/>
        </p:blipFill>
        <p:spPr>
          <a:xfrm>
            <a:off x="2947428" y="4169310"/>
            <a:ext cx="3046202" cy="1641532"/>
          </a:xfrm>
          <a:prstGeom prst="rect">
            <a:avLst/>
          </a:prstGeom>
        </p:spPr>
      </p:pic>
      <p:pic>
        <p:nvPicPr>
          <p:cNvPr id="17" name="Obraz 16">
            <a:extLst>
              <a:ext uri="{FF2B5EF4-FFF2-40B4-BE49-F238E27FC236}">
                <a16:creationId xmlns:a16="http://schemas.microsoft.com/office/drawing/2014/main" id="{EB05D718-EACD-6021-0E4E-F4D449ECC55B}"/>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2813" t="9599" r="35535" b="50252"/>
          <a:stretch/>
        </p:blipFill>
        <p:spPr>
          <a:xfrm>
            <a:off x="5993629" y="2111216"/>
            <a:ext cx="3148573" cy="1631586"/>
          </a:xfrm>
          <a:prstGeom prst="rect">
            <a:avLst/>
          </a:prstGeom>
        </p:spPr>
      </p:pic>
      <p:pic>
        <p:nvPicPr>
          <p:cNvPr id="18" name="Obraz 17">
            <a:extLst>
              <a:ext uri="{FF2B5EF4-FFF2-40B4-BE49-F238E27FC236}">
                <a16:creationId xmlns:a16="http://schemas.microsoft.com/office/drawing/2014/main" id="{396416B7-9151-07BC-6C81-F9D6F36CCE83}"/>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13852" t="8475" r="35581" b="48872"/>
          <a:stretch/>
        </p:blipFill>
        <p:spPr>
          <a:xfrm>
            <a:off x="9109621" y="2063715"/>
            <a:ext cx="3082379" cy="1733313"/>
          </a:xfrm>
          <a:prstGeom prst="rect">
            <a:avLst/>
          </a:prstGeom>
        </p:spPr>
      </p:pic>
      <p:pic>
        <p:nvPicPr>
          <p:cNvPr id="20" name="Obraz 19">
            <a:extLst>
              <a:ext uri="{FF2B5EF4-FFF2-40B4-BE49-F238E27FC236}">
                <a16:creationId xmlns:a16="http://schemas.microsoft.com/office/drawing/2014/main" id="{31864B0B-3089-ED61-092C-63F6942A96C3}"/>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14258" t="7980" r="35883" b="50876"/>
          <a:stretch/>
        </p:blipFill>
        <p:spPr>
          <a:xfrm>
            <a:off x="6039244" y="4105299"/>
            <a:ext cx="3046202" cy="1675788"/>
          </a:xfrm>
          <a:prstGeom prst="rect">
            <a:avLst/>
          </a:prstGeom>
        </p:spPr>
      </p:pic>
      <p:pic>
        <p:nvPicPr>
          <p:cNvPr id="22" name="Obraz 21">
            <a:extLst>
              <a:ext uri="{FF2B5EF4-FFF2-40B4-BE49-F238E27FC236}">
                <a16:creationId xmlns:a16="http://schemas.microsoft.com/office/drawing/2014/main" id="{E006F65C-524C-FEE0-1E42-B6815A7B197A}"/>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15206" t="8455" r="36155" b="50551"/>
          <a:stretch/>
        </p:blipFill>
        <p:spPr>
          <a:xfrm>
            <a:off x="9142202" y="4113233"/>
            <a:ext cx="3082380" cy="1731901"/>
          </a:xfrm>
          <a:prstGeom prst="rect">
            <a:avLst/>
          </a:prstGeom>
        </p:spPr>
      </p:pic>
      <p:pic>
        <p:nvPicPr>
          <p:cNvPr id="2" name="Obraz 1">
            <a:extLst>
              <a:ext uri="{FF2B5EF4-FFF2-40B4-BE49-F238E27FC236}">
                <a16:creationId xmlns:a16="http://schemas.microsoft.com/office/drawing/2014/main" id="{783437AA-0BAF-099C-3D46-22B976707D5C}"/>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81618" y="6044620"/>
            <a:ext cx="2804193" cy="873668"/>
          </a:xfrm>
          <a:prstGeom prst="rect">
            <a:avLst/>
          </a:prstGeom>
        </p:spPr>
      </p:pic>
    </p:spTree>
    <p:extLst>
      <p:ext uri="{BB962C8B-B14F-4D97-AF65-F5344CB8AC3E}">
        <p14:creationId xmlns:p14="http://schemas.microsoft.com/office/powerpoint/2010/main" val="26327513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Prostokąt 10">
            <a:extLst>
              <a:ext uri="{FF2B5EF4-FFF2-40B4-BE49-F238E27FC236}">
                <a16:creationId xmlns:a16="http://schemas.microsoft.com/office/drawing/2014/main" id="{0C1D5AEF-ADD0-C303-75FE-92B4581C3280}"/>
              </a:ext>
            </a:extLst>
          </p:cNvPr>
          <p:cNvSpPr/>
          <p:nvPr/>
        </p:nvSpPr>
        <p:spPr>
          <a:xfrm>
            <a:off x="0" y="397272"/>
            <a:ext cx="7375490" cy="655773"/>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2400"/>
          </a:p>
        </p:txBody>
      </p:sp>
      <p:pic>
        <p:nvPicPr>
          <p:cNvPr id="3" name="Obraz 2">
            <a:extLst>
              <a:ext uri="{FF2B5EF4-FFF2-40B4-BE49-F238E27FC236}">
                <a16:creationId xmlns:a16="http://schemas.microsoft.com/office/drawing/2014/main" id="{B01DC828-0EA7-EC80-F998-0257AF1FB13A}"/>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6082145"/>
            <a:ext cx="12192000" cy="775854"/>
          </a:xfrm>
          <a:prstGeom prst="rect">
            <a:avLst/>
          </a:prstGeom>
        </p:spPr>
      </p:pic>
      <p:pic>
        <p:nvPicPr>
          <p:cNvPr id="8" name="Obraz 7">
            <a:extLst>
              <a:ext uri="{FF2B5EF4-FFF2-40B4-BE49-F238E27FC236}">
                <a16:creationId xmlns:a16="http://schemas.microsoft.com/office/drawing/2014/main" id="{F889BA5D-D491-F4D4-BD16-F35D8A0B929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02231" y="-176244"/>
            <a:ext cx="7564776" cy="5043184"/>
          </a:xfrm>
          <a:prstGeom prst="rect">
            <a:avLst/>
          </a:prstGeom>
        </p:spPr>
      </p:pic>
      <p:graphicFrame>
        <p:nvGraphicFramePr>
          <p:cNvPr id="10" name="Tabela 9">
            <a:extLst>
              <a:ext uri="{FF2B5EF4-FFF2-40B4-BE49-F238E27FC236}">
                <a16:creationId xmlns:a16="http://schemas.microsoft.com/office/drawing/2014/main" id="{40E18B23-9F3E-B4E2-AF15-BE4DB1B707AF}"/>
              </a:ext>
            </a:extLst>
          </p:cNvPr>
          <p:cNvGraphicFramePr>
            <a:graphicFrameLocks noGrp="1"/>
          </p:cNvGraphicFramePr>
          <p:nvPr>
            <p:extLst>
              <p:ext uri="{D42A27DB-BD31-4B8C-83A1-F6EECF244321}">
                <p14:modId xmlns:p14="http://schemas.microsoft.com/office/powerpoint/2010/main" val="287577509"/>
              </p:ext>
            </p:extLst>
          </p:nvPr>
        </p:nvGraphicFramePr>
        <p:xfrm>
          <a:off x="242299" y="4431386"/>
          <a:ext cx="10295301" cy="1310640"/>
        </p:xfrm>
        <a:graphic>
          <a:graphicData uri="http://schemas.openxmlformats.org/drawingml/2006/table">
            <a:tbl>
              <a:tblPr firstRow="1" firstCol="1" bandRow="1">
                <a:tableStyleId>{5940675A-B579-460E-94D1-54222C63F5DA}</a:tableStyleId>
              </a:tblPr>
              <a:tblGrid>
                <a:gridCol w="1524000">
                  <a:extLst>
                    <a:ext uri="{9D8B030D-6E8A-4147-A177-3AD203B41FA5}">
                      <a16:colId xmlns:a16="http://schemas.microsoft.com/office/drawing/2014/main" val="868229298"/>
                    </a:ext>
                  </a:extLst>
                </a:gridCol>
                <a:gridCol w="8771301">
                  <a:extLst>
                    <a:ext uri="{9D8B030D-6E8A-4147-A177-3AD203B41FA5}">
                      <a16:colId xmlns:a16="http://schemas.microsoft.com/office/drawing/2014/main" val="1347468352"/>
                    </a:ext>
                  </a:extLst>
                </a:gridCol>
              </a:tblGrid>
              <a:tr h="703701">
                <a:tc>
                  <a:txBody>
                    <a:bodyPr/>
                    <a:lstStyle/>
                    <a:p>
                      <a:pPr algn="ctr">
                        <a:lnSpc>
                          <a:spcPct val="105000"/>
                        </a:lnSpc>
                        <a:spcAft>
                          <a:spcPts val="800"/>
                        </a:spcAft>
                      </a:pPr>
                      <a:r>
                        <a:rPr lang="pl-PL" sz="1800" kern="0" dirty="0">
                          <a:effectLst/>
                          <a:latin typeface="Sommet Light" panose="02000505000000020004" pitchFamily="50" charset="-18"/>
                        </a:rPr>
                        <a:t>CODE</a:t>
                      </a:r>
                    </a:p>
                    <a:p>
                      <a:pPr algn="ctr">
                        <a:lnSpc>
                          <a:spcPct val="105000"/>
                        </a:lnSpc>
                        <a:spcAft>
                          <a:spcPts val="800"/>
                        </a:spcAft>
                      </a:pPr>
                      <a:r>
                        <a:rPr lang="pl-PL" sz="1800" kern="0" dirty="0">
                          <a:effectLst/>
                          <a:latin typeface="Sommet Light" panose="02000505000000020004" pitchFamily="50" charset="-18"/>
                        </a:rPr>
                        <a:t>PS06001</a:t>
                      </a:r>
                      <a:endParaRPr lang="pl-PL" sz="1800" kern="150" dirty="0">
                        <a:effectLst/>
                        <a:latin typeface="Sommet Light" panose="02000505000000020004" pitchFamily="50" charset="-18"/>
                        <a:ea typeface="Calibri" panose="020F0502020204030204" pitchFamily="34" charset="0"/>
                        <a:cs typeface="Times New Roman" panose="02020603050405020304" pitchFamily="18" charset="0"/>
                      </a:endParaRPr>
                    </a:p>
                  </a:txBody>
                  <a:tcPr marL="42222" marR="42222" marT="0" marB="0" anchor="ctr"/>
                </a:tc>
                <a:tc>
                  <a:txBody>
                    <a:bodyPr/>
                    <a:lstStyle/>
                    <a:p>
                      <a:pPr>
                        <a:lnSpc>
                          <a:spcPct val="100000"/>
                        </a:lnSpc>
                        <a:spcAft>
                          <a:spcPts val="1200"/>
                        </a:spcAft>
                      </a:pPr>
                      <a:r>
                        <a:rPr lang="en-US" sz="1800" b="1" kern="0" dirty="0" err="1">
                          <a:effectLst/>
                          <a:latin typeface="Sommet Light" panose="02000505000000020004" pitchFamily="50" charset="-18"/>
                        </a:rPr>
                        <a:t>PUREsthetic</a:t>
                      </a:r>
                      <a:r>
                        <a:rPr lang="en-US" sz="1800" b="1" kern="0" dirty="0">
                          <a:effectLst/>
                          <a:latin typeface="Sommet Light" panose="02000505000000020004" pitchFamily="50" charset="-18"/>
                        </a:rPr>
                        <a:t> Restoration Kit no.1 molar on right-sided </a:t>
                      </a:r>
                      <a:endParaRPr lang="pl-PL" sz="1800" b="1" kern="0" dirty="0">
                        <a:effectLst/>
                        <a:latin typeface="Sommet Light" panose="02000505000000020004" pitchFamily="50" charset="-18"/>
                      </a:endParaRPr>
                    </a:p>
                    <a:p>
                      <a:pPr>
                        <a:lnSpc>
                          <a:spcPct val="100000"/>
                        </a:lnSpc>
                        <a:spcAft>
                          <a:spcPts val="600"/>
                        </a:spcAft>
                      </a:pPr>
                      <a:r>
                        <a:rPr lang="en-US" sz="1600" kern="0" dirty="0" err="1">
                          <a:effectLst/>
                          <a:latin typeface="Sommet Light" panose="02000505000000020004" pitchFamily="50" charset="-18"/>
                        </a:rPr>
                        <a:t>PUREsthetic</a:t>
                      </a:r>
                      <a:r>
                        <a:rPr lang="en-US" sz="1600" kern="0" dirty="0">
                          <a:effectLst/>
                          <a:latin typeface="Sommet Light" panose="02000505000000020004" pitchFamily="50" charset="-18"/>
                        </a:rPr>
                        <a:t> Anatomical Matrix Band – type 24, molar right-sided, 16 pcs</a:t>
                      </a:r>
                      <a:endParaRPr lang="pl-PL" sz="1600" kern="0" dirty="0">
                        <a:effectLst/>
                        <a:latin typeface="Sommet Light" panose="02000505000000020004" pitchFamily="50" charset="-18"/>
                      </a:endParaRPr>
                    </a:p>
                    <a:p>
                      <a:pPr>
                        <a:lnSpc>
                          <a:spcPct val="100000"/>
                        </a:lnSpc>
                        <a:spcAft>
                          <a:spcPts val="600"/>
                        </a:spcAft>
                      </a:pPr>
                      <a:r>
                        <a:rPr lang="en-US" sz="1600" kern="0" dirty="0" err="1">
                          <a:effectLst/>
                          <a:latin typeface="Sommet Light" panose="02000505000000020004" pitchFamily="50" charset="-18"/>
                        </a:rPr>
                        <a:t>PUREsthetic</a:t>
                      </a:r>
                      <a:r>
                        <a:rPr lang="en-US" sz="1600" kern="0" dirty="0">
                          <a:effectLst/>
                          <a:latin typeface="Sommet Light" panose="02000505000000020004" pitchFamily="50" charset="-18"/>
                        </a:rPr>
                        <a:t> Self-locking strips – type 24, molars right-sided, 10 pcs</a:t>
                      </a:r>
                      <a:endParaRPr lang="pl-PL" sz="1600" kern="0" dirty="0">
                        <a:effectLst/>
                        <a:latin typeface="Sommet Light" panose="02000505000000020004" pitchFamily="50" charset="-18"/>
                      </a:endParaRPr>
                    </a:p>
                    <a:p>
                      <a:pPr>
                        <a:lnSpc>
                          <a:spcPct val="100000"/>
                        </a:lnSpc>
                        <a:spcAft>
                          <a:spcPts val="600"/>
                        </a:spcAft>
                      </a:pPr>
                      <a:r>
                        <a:rPr lang="en-US" sz="1600" kern="0" dirty="0" err="1">
                          <a:effectLst/>
                          <a:latin typeface="Sommet Light" panose="02000505000000020004" pitchFamily="50" charset="-18"/>
                        </a:rPr>
                        <a:t>PUREsthetic</a:t>
                      </a:r>
                      <a:r>
                        <a:rPr lang="en-US" sz="1600" kern="0" dirty="0">
                          <a:effectLst/>
                          <a:latin typeface="Sommet Light" panose="02000505000000020004" pitchFamily="50" charset="-18"/>
                        </a:rPr>
                        <a:t> Matrix Bands – type 13, molars one side, 16 pcs</a:t>
                      </a:r>
                    </a:p>
                  </a:txBody>
                  <a:tcPr marL="42222" marR="42222" marT="0" marB="0" anchor="ctr"/>
                </a:tc>
                <a:extLst>
                  <a:ext uri="{0D108BD9-81ED-4DB2-BD59-A6C34878D82A}">
                    <a16:rowId xmlns:a16="http://schemas.microsoft.com/office/drawing/2014/main" val="452839670"/>
                  </a:ext>
                </a:extLst>
              </a:tr>
            </a:tbl>
          </a:graphicData>
        </a:graphic>
      </p:graphicFrame>
      <p:sp>
        <p:nvSpPr>
          <p:cNvPr id="4" name="pole tekstowe 9">
            <a:extLst>
              <a:ext uri="{FF2B5EF4-FFF2-40B4-BE49-F238E27FC236}">
                <a16:creationId xmlns:a16="http://schemas.microsoft.com/office/drawing/2014/main" id="{B3C450C0-4C7E-27D6-2BCF-C4D12A933F7A}"/>
              </a:ext>
            </a:extLst>
          </p:cNvPr>
          <p:cNvSpPr txBox="1"/>
          <p:nvPr/>
        </p:nvSpPr>
        <p:spPr>
          <a:xfrm>
            <a:off x="179715" y="579620"/>
            <a:ext cx="7547470" cy="475515"/>
          </a:xfrm>
          <a:prstGeom prst="rect">
            <a:avLst/>
          </a:prstGeom>
          <a:noFill/>
          <a:ln cap="flat">
            <a:noFill/>
          </a:ln>
        </p:spPr>
        <p:txBody>
          <a:bodyPr vert="horz" wrap="square" lIns="91440" tIns="45720" rIns="91440" bIns="45720" anchor="t" anchorCtr="1" compatLnSpc="1">
            <a:spAutoFit/>
          </a:bodyPr>
          <a:lstStyle>
            <a:defPPr>
              <a:defRPr lang="pl-PL"/>
            </a:defPPr>
            <a:lvl1pPr>
              <a:defRPr sz="2400" b="0" i="0" u="none" strike="noStrike" kern="0" cap="none" spc="0" baseline="0">
                <a:solidFill>
                  <a:schemeClr val="bg1"/>
                </a:solidFill>
                <a:uFillTx/>
                <a:latin typeface="Sommet Light" pitchFamily="50"/>
              </a:defRPr>
            </a:lvl1pPr>
          </a:lstStyle>
          <a:p>
            <a:pPr>
              <a:lnSpc>
                <a:spcPct val="105000"/>
              </a:lnSpc>
              <a:spcAft>
                <a:spcPts val="800"/>
              </a:spcAft>
            </a:pPr>
            <a:r>
              <a:rPr lang="en-US" kern="0" dirty="0" err="1">
                <a:effectLst/>
                <a:latin typeface="Sommet Light" panose="02000505000000020004" pitchFamily="50" charset="-18"/>
                <a:ea typeface="Calibri" panose="020F0502020204030204" pitchFamily="34" charset="0"/>
                <a:cs typeface="Times New Roman" panose="02020603050405020304" pitchFamily="18" charset="0"/>
              </a:rPr>
              <a:t>PUREsthetic</a:t>
            </a:r>
            <a:r>
              <a:rPr lang="en-US" kern="0" dirty="0">
                <a:effectLst/>
                <a:latin typeface="Sommet Light" panose="02000505000000020004" pitchFamily="50" charset="-18"/>
                <a:ea typeface="Calibri" panose="020F0502020204030204" pitchFamily="34" charset="0"/>
                <a:cs typeface="Times New Roman" panose="02020603050405020304" pitchFamily="18" charset="0"/>
              </a:rPr>
              <a:t> Restoration Kit no. 1 molar on right-sided </a:t>
            </a:r>
            <a:endParaRPr lang="pl-PL" kern="150" dirty="0">
              <a:effectLst/>
              <a:latin typeface="Sommet Light" panose="02000505000000020004" pitchFamily="50" charset="-18"/>
              <a:ea typeface="Calibri" panose="020F0502020204030204" pitchFamily="34" charset="0"/>
              <a:cs typeface="Times New Roman" panose="02020603050405020304" pitchFamily="18" charset="0"/>
            </a:endParaRPr>
          </a:p>
        </p:txBody>
      </p:sp>
      <p:pic>
        <p:nvPicPr>
          <p:cNvPr id="5" name="Obraz 4">
            <a:extLst>
              <a:ext uri="{FF2B5EF4-FFF2-40B4-BE49-F238E27FC236}">
                <a16:creationId xmlns:a16="http://schemas.microsoft.com/office/drawing/2014/main" id="{A07117FD-7BD8-BE45-E3AB-EFEAE65F0F3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1618" y="6044620"/>
            <a:ext cx="2804193" cy="873668"/>
          </a:xfrm>
          <a:prstGeom prst="rect">
            <a:avLst/>
          </a:prstGeom>
        </p:spPr>
      </p:pic>
    </p:spTree>
    <p:extLst>
      <p:ext uri="{BB962C8B-B14F-4D97-AF65-F5344CB8AC3E}">
        <p14:creationId xmlns:p14="http://schemas.microsoft.com/office/powerpoint/2010/main" val="741595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Prostokąt 10">
            <a:extLst>
              <a:ext uri="{FF2B5EF4-FFF2-40B4-BE49-F238E27FC236}">
                <a16:creationId xmlns:a16="http://schemas.microsoft.com/office/drawing/2014/main" id="{0C1D5AEF-ADD0-C303-75FE-92B4581C3280}"/>
              </a:ext>
            </a:extLst>
          </p:cNvPr>
          <p:cNvSpPr/>
          <p:nvPr/>
        </p:nvSpPr>
        <p:spPr>
          <a:xfrm>
            <a:off x="0" y="397272"/>
            <a:ext cx="7737231" cy="655773"/>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2400"/>
          </a:p>
        </p:txBody>
      </p:sp>
      <p:sp>
        <p:nvSpPr>
          <p:cNvPr id="12" name="pole tekstowe 9">
            <a:extLst>
              <a:ext uri="{FF2B5EF4-FFF2-40B4-BE49-F238E27FC236}">
                <a16:creationId xmlns:a16="http://schemas.microsoft.com/office/drawing/2014/main" id="{C34CD945-EC54-CD42-5B8A-744D59DEDE45}"/>
              </a:ext>
            </a:extLst>
          </p:cNvPr>
          <p:cNvSpPr txBox="1"/>
          <p:nvPr/>
        </p:nvSpPr>
        <p:spPr>
          <a:xfrm>
            <a:off x="179715" y="579620"/>
            <a:ext cx="7547470" cy="475515"/>
          </a:xfrm>
          <a:prstGeom prst="rect">
            <a:avLst/>
          </a:prstGeom>
          <a:noFill/>
          <a:ln cap="flat">
            <a:noFill/>
          </a:ln>
        </p:spPr>
        <p:txBody>
          <a:bodyPr vert="horz" wrap="square" lIns="91440" tIns="45720" rIns="91440" bIns="45720" anchor="t" anchorCtr="1" compatLnSpc="1">
            <a:spAutoFit/>
          </a:bodyPr>
          <a:lstStyle>
            <a:defPPr>
              <a:defRPr lang="pl-PL"/>
            </a:defPPr>
            <a:lvl1pPr>
              <a:defRPr sz="2400" b="0" i="0" u="none" strike="noStrike" kern="0" cap="none" spc="0" baseline="0">
                <a:solidFill>
                  <a:schemeClr val="bg1"/>
                </a:solidFill>
                <a:uFillTx/>
                <a:latin typeface="Sommet Light" pitchFamily="50"/>
              </a:defRPr>
            </a:lvl1pPr>
          </a:lstStyle>
          <a:p>
            <a:pPr>
              <a:lnSpc>
                <a:spcPct val="105000"/>
              </a:lnSpc>
              <a:spcAft>
                <a:spcPts val="800"/>
              </a:spcAft>
            </a:pPr>
            <a:r>
              <a:rPr lang="en-US" kern="0" dirty="0" err="1">
                <a:effectLst/>
                <a:latin typeface="Sommet Light" panose="02000505000000020004" pitchFamily="50" charset="-18"/>
                <a:ea typeface="Calibri" panose="020F0502020204030204" pitchFamily="34" charset="0"/>
                <a:cs typeface="Times New Roman" panose="02020603050405020304" pitchFamily="18" charset="0"/>
              </a:rPr>
              <a:t>PUREsthetic</a:t>
            </a:r>
            <a:r>
              <a:rPr lang="en-US" kern="0" dirty="0">
                <a:effectLst/>
                <a:latin typeface="Sommet Light" panose="02000505000000020004" pitchFamily="50" charset="-18"/>
                <a:ea typeface="Calibri" panose="020F0502020204030204" pitchFamily="34" charset="0"/>
                <a:cs typeface="Times New Roman" panose="02020603050405020304" pitchFamily="18" charset="0"/>
              </a:rPr>
              <a:t> Restoration Kit no. 1 molar on right-sided </a:t>
            </a:r>
            <a:endParaRPr lang="pl-PL" kern="150" dirty="0">
              <a:effectLst/>
              <a:latin typeface="Sommet Light" panose="02000505000000020004" pitchFamily="50" charset="-18"/>
              <a:ea typeface="Calibri" panose="020F0502020204030204" pitchFamily="34" charset="0"/>
              <a:cs typeface="Times New Roman" panose="02020603050405020304" pitchFamily="18" charset="0"/>
            </a:endParaRPr>
          </a:p>
        </p:txBody>
      </p:sp>
      <p:sp>
        <p:nvSpPr>
          <p:cNvPr id="4" name="pole tekstowe 3">
            <a:extLst>
              <a:ext uri="{FF2B5EF4-FFF2-40B4-BE49-F238E27FC236}">
                <a16:creationId xmlns:a16="http://schemas.microsoft.com/office/drawing/2014/main" id="{EB1B3432-2D44-B1D3-DE9B-E65FD4D961FB}"/>
              </a:ext>
            </a:extLst>
          </p:cNvPr>
          <p:cNvSpPr txBox="1"/>
          <p:nvPr/>
        </p:nvSpPr>
        <p:spPr>
          <a:xfrm>
            <a:off x="624814" y="1597752"/>
            <a:ext cx="6796216" cy="2244332"/>
          </a:xfrm>
          <a:prstGeom prst="rect">
            <a:avLst/>
          </a:prstGeom>
          <a:noFill/>
        </p:spPr>
        <p:txBody>
          <a:bodyPr wrap="square" rtlCol="0">
            <a:spAutoFit/>
          </a:bodyPr>
          <a:lstStyle>
            <a:defPPr>
              <a:defRPr lang="pl-PL"/>
            </a:defPPr>
            <a:lvl1pPr>
              <a:lnSpc>
                <a:spcPct val="107000"/>
              </a:lnSpc>
              <a:spcAft>
                <a:spcPts val="800"/>
              </a:spcAft>
              <a:defRPr b="1">
                <a:solidFill>
                  <a:srgbClr val="7F7F7F"/>
                </a:solidFill>
                <a:latin typeface="Sommet Light" panose="02000505000000020004" pitchFamily="50" charset="-18"/>
              </a:defRPr>
            </a:lvl1pPr>
          </a:lstStyle>
          <a:p>
            <a:pPr>
              <a:lnSpc>
                <a:spcPct val="105000"/>
              </a:lnSpc>
              <a:spcAft>
                <a:spcPts val="800"/>
              </a:spcAft>
            </a:pPr>
            <a:r>
              <a:rPr lang="pl-PL" sz="1800" b="0" kern="0" dirty="0">
                <a:effectLst/>
                <a:latin typeface="Sommet Light" panose="02000505000000020004" pitchFamily="50" charset="-18"/>
                <a:ea typeface="Times New Roman" panose="02020603050405020304" pitchFamily="18" charset="0"/>
                <a:cs typeface="Calibri Light" panose="020F0302020204030204" pitchFamily="34" charset="0"/>
              </a:rPr>
              <a:t>Set for </a:t>
            </a:r>
            <a:r>
              <a:rPr lang="pl-PL" sz="1800" b="0" kern="0" dirty="0" err="1">
                <a:effectLst/>
                <a:latin typeface="Sommet Light" panose="02000505000000020004" pitchFamily="50" charset="-18"/>
                <a:ea typeface="Times New Roman" panose="02020603050405020304" pitchFamily="18" charset="0"/>
                <a:cs typeface="Calibri Light" panose="020F0302020204030204" pitchFamily="34" charset="0"/>
              </a:rPr>
              <a:t>restoring</a:t>
            </a:r>
            <a:r>
              <a:rPr lang="pl-PL" sz="1800" b="0" kern="0" dirty="0">
                <a:effectLst/>
                <a:latin typeface="Sommet Light" panose="02000505000000020004" pitchFamily="50" charset="-18"/>
                <a:ea typeface="Times New Roman" panose="02020603050405020304" pitchFamily="18" charset="0"/>
                <a:cs typeface="Calibri Light" panose="020F0302020204030204" pitchFamily="34" charset="0"/>
              </a:rPr>
              <a:t> </a:t>
            </a:r>
            <a:r>
              <a:rPr lang="pl-PL" sz="1800" b="0" kern="0" dirty="0" err="1">
                <a:effectLst/>
                <a:latin typeface="Sommet Light" panose="02000505000000020004" pitchFamily="50" charset="-18"/>
                <a:ea typeface="Times New Roman" panose="02020603050405020304" pitchFamily="18" charset="0"/>
                <a:cs typeface="Calibri Light" panose="020F0302020204030204" pitchFamily="34" charset="0"/>
              </a:rPr>
              <a:t>class</a:t>
            </a:r>
            <a:r>
              <a:rPr lang="pl-PL" sz="1800" b="0" kern="0" dirty="0">
                <a:effectLst/>
                <a:latin typeface="Sommet Light" panose="02000505000000020004" pitchFamily="50" charset="-18"/>
                <a:ea typeface="Times New Roman" panose="02020603050405020304" pitchFamily="18" charset="0"/>
                <a:cs typeface="Calibri Light" panose="020F0302020204030204" pitchFamily="34" charset="0"/>
              </a:rPr>
              <a:t> II </a:t>
            </a:r>
            <a:r>
              <a:rPr lang="pl-PL" sz="1800" b="0" kern="0" dirty="0" err="1">
                <a:effectLst/>
                <a:latin typeface="Sommet Light" panose="02000505000000020004" pitchFamily="50" charset="-18"/>
                <a:ea typeface="Times New Roman" panose="02020603050405020304" pitchFamily="18" charset="0"/>
                <a:cs typeface="Calibri Light" panose="020F0302020204030204" pitchFamily="34" charset="0"/>
              </a:rPr>
              <a:t>cavities</a:t>
            </a:r>
            <a:r>
              <a:rPr lang="pl-PL" sz="1800" b="0" kern="0" dirty="0">
                <a:effectLst/>
                <a:latin typeface="Sommet Light" panose="02000505000000020004" pitchFamily="50" charset="-18"/>
                <a:ea typeface="Times New Roman" panose="02020603050405020304" pitchFamily="18" charset="0"/>
                <a:cs typeface="Calibri Light" panose="020F0302020204030204" pitchFamily="34" charset="0"/>
              </a:rPr>
              <a:t> </a:t>
            </a:r>
            <a:r>
              <a:rPr lang="pl-PL" sz="1800" b="0" kern="0" dirty="0" err="1">
                <a:effectLst/>
                <a:latin typeface="Sommet Light" panose="02000505000000020004" pitchFamily="50" charset="-18"/>
                <a:ea typeface="Times New Roman" panose="02020603050405020304" pitchFamily="18" charset="0"/>
                <a:cs typeface="Calibri Light" panose="020F0302020204030204" pitchFamily="34" charset="0"/>
              </a:rPr>
              <a:t>intended</a:t>
            </a:r>
            <a:r>
              <a:rPr lang="pl-PL" sz="1800" b="0" kern="0" dirty="0">
                <a:effectLst/>
                <a:latin typeface="Sommet Light" panose="02000505000000020004" pitchFamily="50" charset="-18"/>
                <a:ea typeface="Times New Roman" panose="02020603050405020304" pitchFamily="18" charset="0"/>
                <a:cs typeface="Calibri Light" panose="020F0302020204030204" pitchFamily="34" charset="0"/>
              </a:rPr>
              <a:t> for </a:t>
            </a:r>
            <a:r>
              <a:rPr lang="pl-PL" sz="1800" b="0" kern="0" dirty="0" err="1">
                <a:effectLst/>
                <a:latin typeface="Sommet Light" panose="02000505000000020004" pitchFamily="50" charset="-18"/>
                <a:ea typeface="Times New Roman" panose="02020603050405020304" pitchFamily="18" charset="0"/>
                <a:cs typeface="Calibri Light" panose="020F0302020204030204" pitchFamily="34" charset="0"/>
              </a:rPr>
              <a:t>right-sided</a:t>
            </a:r>
            <a:r>
              <a:rPr lang="pl-PL" sz="1800" b="0" kern="0" dirty="0">
                <a:effectLst/>
                <a:latin typeface="Sommet Light" panose="02000505000000020004" pitchFamily="50" charset="-18"/>
                <a:ea typeface="Times New Roman" panose="02020603050405020304" pitchFamily="18" charset="0"/>
                <a:cs typeface="Calibri Light" panose="020F0302020204030204" pitchFamily="34" charset="0"/>
              </a:rPr>
              <a:t> </a:t>
            </a:r>
            <a:r>
              <a:rPr lang="pl-PL" sz="1800" b="0" kern="0" dirty="0" err="1">
                <a:effectLst/>
                <a:latin typeface="Sommet Light" panose="02000505000000020004" pitchFamily="50" charset="-18"/>
                <a:ea typeface="Times New Roman" panose="02020603050405020304" pitchFamily="18" charset="0"/>
                <a:cs typeface="Calibri Light" panose="020F0302020204030204" pitchFamily="34" charset="0"/>
              </a:rPr>
              <a:t>molar</a:t>
            </a:r>
            <a:r>
              <a:rPr lang="pl-PL" sz="1800" b="0" kern="0" dirty="0">
                <a:effectLst/>
                <a:latin typeface="Sommet Light" panose="02000505000000020004" pitchFamily="50" charset="-18"/>
                <a:ea typeface="Times New Roman" panose="02020603050405020304" pitchFamily="18" charset="0"/>
                <a:cs typeface="Calibri Light" panose="020F0302020204030204" pitchFamily="34" charset="0"/>
              </a:rPr>
              <a:t> </a:t>
            </a:r>
            <a:r>
              <a:rPr lang="pl-PL" sz="1800" b="0" kern="0" dirty="0" err="1">
                <a:effectLst/>
                <a:latin typeface="Sommet Light" panose="02000505000000020004" pitchFamily="50" charset="-18"/>
                <a:ea typeface="Times New Roman" panose="02020603050405020304" pitchFamily="18" charset="0"/>
                <a:cs typeface="Calibri Light" panose="020F0302020204030204" pitchFamily="34" charset="0"/>
              </a:rPr>
              <a:t>teeth</a:t>
            </a:r>
            <a:r>
              <a:rPr lang="pl-PL" sz="1800" b="0" kern="0" dirty="0">
                <a:effectLst/>
                <a:latin typeface="Sommet Light" panose="02000505000000020004" pitchFamily="50" charset="-18"/>
                <a:ea typeface="Times New Roman" panose="02020603050405020304" pitchFamily="18" charset="0"/>
                <a:cs typeface="Calibri Light" panose="020F0302020204030204" pitchFamily="34" charset="0"/>
              </a:rPr>
              <a:t>.</a:t>
            </a:r>
          </a:p>
          <a:p>
            <a:pPr>
              <a:lnSpc>
                <a:spcPct val="105000"/>
              </a:lnSpc>
              <a:spcAft>
                <a:spcPts val="800"/>
              </a:spcAft>
            </a:pPr>
            <a:r>
              <a:rPr lang="pl-PL" sz="1800" b="0" kern="0" dirty="0">
                <a:effectLst/>
                <a:latin typeface="Sommet Light" panose="02000505000000020004" pitchFamily="50" charset="-18"/>
                <a:ea typeface="Times New Roman" panose="02020603050405020304" pitchFamily="18" charset="0"/>
                <a:cs typeface="Calibri Light" panose="020F0302020204030204" pitchFamily="34" charset="0"/>
              </a:rPr>
              <a:t>Kit </a:t>
            </a:r>
            <a:r>
              <a:rPr lang="pl-PL" sz="1800" b="0" kern="0" dirty="0" err="1">
                <a:effectLst/>
                <a:latin typeface="Sommet Light" panose="02000505000000020004" pitchFamily="50" charset="-18"/>
                <a:ea typeface="Times New Roman" panose="02020603050405020304" pitchFamily="18" charset="0"/>
                <a:cs typeface="Calibri Light" panose="020F0302020204030204" pitchFamily="34" charset="0"/>
              </a:rPr>
              <a:t>contains</a:t>
            </a:r>
            <a:r>
              <a:rPr lang="pl-PL" sz="1800" b="0" kern="0" dirty="0">
                <a:effectLst/>
                <a:latin typeface="Sommet Light" panose="02000505000000020004" pitchFamily="50" charset="-18"/>
                <a:ea typeface="Times New Roman" panose="02020603050405020304" pitchFamily="18" charset="0"/>
                <a:cs typeface="Calibri Light" panose="020F0302020204030204" pitchFamily="34" charset="0"/>
              </a:rPr>
              <a:t>:</a:t>
            </a:r>
          </a:p>
          <a:p>
            <a:pPr marL="285750" indent="-285750">
              <a:lnSpc>
                <a:spcPct val="105000"/>
              </a:lnSpc>
              <a:spcAft>
                <a:spcPts val="800"/>
              </a:spcAft>
              <a:buFont typeface="Arial" panose="020B0604020202020204" pitchFamily="34" charset="0"/>
              <a:buChar char="•"/>
            </a:pPr>
            <a:r>
              <a:rPr lang="pl-PL" sz="1800" b="0" kern="0" dirty="0" err="1">
                <a:effectLst/>
                <a:latin typeface="Sommet Light" panose="02000505000000020004" pitchFamily="50" charset="-18"/>
                <a:ea typeface="Times New Roman" panose="02020603050405020304" pitchFamily="18" charset="0"/>
                <a:cs typeface="Calibri Light" panose="020F0302020204030204" pitchFamily="34" charset="0"/>
              </a:rPr>
              <a:t>PUREsthetic</a:t>
            </a:r>
            <a:r>
              <a:rPr lang="pl-PL" sz="1800" b="0" kern="0" dirty="0">
                <a:effectLst/>
                <a:latin typeface="Sommet Light" panose="02000505000000020004" pitchFamily="50" charset="-18"/>
                <a:ea typeface="Times New Roman" panose="02020603050405020304" pitchFamily="18" charset="0"/>
                <a:cs typeface="Calibri Light" panose="020F0302020204030204" pitchFamily="34" charset="0"/>
              </a:rPr>
              <a:t> </a:t>
            </a:r>
            <a:r>
              <a:rPr lang="pl-PL" sz="1800" b="0" kern="0" dirty="0" err="1">
                <a:effectLst/>
                <a:latin typeface="Sommet Light" panose="02000505000000020004" pitchFamily="50" charset="-18"/>
                <a:ea typeface="Times New Roman" panose="02020603050405020304" pitchFamily="18" charset="0"/>
                <a:cs typeface="Calibri Light" panose="020F0302020204030204" pitchFamily="34" charset="0"/>
              </a:rPr>
              <a:t>Anatomical</a:t>
            </a:r>
            <a:r>
              <a:rPr lang="pl-PL" sz="1800" b="0" kern="0" dirty="0">
                <a:effectLst/>
                <a:latin typeface="Sommet Light" panose="02000505000000020004" pitchFamily="50" charset="-18"/>
                <a:ea typeface="Times New Roman" panose="02020603050405020304" pitchFamily="18" charset="0"/>
                <a:cs typeface="Calibri Light" panose="020F0302020204030204" pitchFamily="34" charset="0"/>
              </a:rPr>
              <a:t> Matrix Band – </a:t>
            </a:r>
            <a:r>
              <a:rPr lang="pl-PL" sz="1800" b="0" kern="0" dirty="0" err="1">
                <a:effectLst/>
                <a:latin typeface="Sommet Light" panose="02000505000000020004" pitchFamily="50" charset="-18"/>
                <a:ea typeface="Times New Roman" panose="02020603050405020304" pitchFamily="18" charset="0"/>
                <a:cs typeface="Calibri Light" panose="020F0302020204030204" pitchFamily="34" charset="0"/>
              </a:rPr>
              <a:t>type</a:t>
            </a:r>
            <a:r>
              <a:rPr lang="pl-PL" sz="1800" b="0" kern="0" dirty="0">
                <a:effectLst/>
                <a:latin typeface="Sommet Light" panose="02000505000000020004" pitchFamily="50" charset="-18"/>
                <a:ea typeface="Times New Roman" panose="02020603050405020304" pitchFamily="18" charset="0"/>
                <a:cs typeface="Calibri Light" panose="020F0302020204030204" pitchFamily="34" charset="0"/>
              </a:rPr>
              <a:t> 24, </a:t>
            </a:r>
            <a:r>
              <a:rPr lang="pl-PL" sz="1800" b="0" kern="0" dirty="0" err="1">
                <a:effectLst/>
                <a:latin typeface="Sommet Light" panose="02000505000000020004" pitchFamily="50" charset="-18"/>
                <a:ea typeface="Times New Roman" panose="02020603050405020304" pitchFamily="18" charset="0"/>
                <a:cs typeface="Calibri Light" panose="020F0302020204030204" pitchFamily="34" charset="0"/>
              </a:rPr>
              <a:t>molar</a:t>
            </a:r>
            <a:r>
              <a:rPr lang="pl-PL" sz="1800" b="0" kern="0" dirty="0">
                <a:effectLst/>
                <a:latin typeface="Sommet Light" panose="02000505000000020004" pitchFamily="50" charset="-18"/>
                <a:ea typeface="Times New Roman" panose="02020603050405020304" pitchFamily="18" charset="0"/>
                <a:cs typeface="Calibri Light" panose="020F0302020204030204" pitchFamily="34" charset="0"/>
              </a:rPr>
              <a:t> </a:t>
            </a:r>
            <a:r>
              <a:rPr lang="pl-PL" sz="1800" b="0" kern="0" dirty="0" err="1">
                <a:effectLst/>
                <a:latin typeface="Sommet Light" panose="02000505000000020004" pitchFamily="50" charset="-18"/>
                <a:ea typeface="Times New Roman" panose="02020603050405020304" pitchFamily="18" charset="0"/>
                <a:cs typeface="Calibri Light" panose="020F0302020204030204" pitchFamily="34" charset="0"/>
              </a:rPr>
              <a:t>right-sided</a:t>
            </a:r>
            <a:r>
              <a:rPr lang="pl-PL" sz="1800" b="0" kern="0" dirty="0">
                <a:effectLst/>
                <a:latin typeface="Sommet Light" panose="02000505000000020004" pitchFamily="50" charset="-18"/>
                <a:ea typeface="Times New Roman" panose="02020603050405020304" pitchFamily="18" charset="0"/>
                <a:cs typeface="Calibri Light" panose="020F0302020204030204" pitchFamily="34" charset="0"/>
              </a:rPr>
              <a:t>, 16 </a:t>
            </a:r>
            <a:r>
              <a:rPr lang="pl-PL" sz="1800" b="0" kern="0" dirty="0" err="1">
                <a:effectLst/>
                <a:latin typeface="Sommet Light" panose="02000505000000020004" pitchFamily="50" charset="-18"/>
                <a:ea typeface="Times New Roman" panose="02020603050405020304" pitchFamily="18" charset="0"/>
                <a:cs typeface="Calibri Light" panose="020F0302020204030204" pitchFamily="34" charset="0"/>
              </a:rPr>
              <a:t>pcs</a:t>
            </a:r>
            <a:endParaRPr lang="pl-PL" sz="1800" b="0" kern="0" dirty="0">
              <a:effectLst/>
              <a:latin typeface="Sommet Light" panose="02000505000000020004" pitchFamily="50" charset="-18"/>
              <a:ea typeface="Times New Roman" panose="02020603050405020304" pitchFamily="18" charset="0"/>
              <a:cs typeface="Calibri Light" panose="020F0302020204030204" pitchFamily="34" charset="0"/>
            </a:endParaRPr>
          </a:p>
          <a:p>
            <a:pPr marL="285750" indent="-285750">
              <a:lnSpc>
                <a:spcPct val="105000"/>
              </a:lnSpc>
              <a:spcAft>
                <a:spcPts val="800"/>
              </a:spcAft>
              <a:buFont typeface="Arial" panose="020B0604020202020204" pitchFamily="34" charset="0"/>
              <a:buChar char="•"/>
            </a:pPr>
            <a:r>
              <a:rPr lang="pl-PL" sz="1800" b="0" kern="0" dirty="0" err="1">
                <a:effectLst/>
                <a:latin typeface="Sommet Light" panose="02000505000000020004" pitchFamily="50" charset="-18"/>
                <a:ea typeface="Times New Roman" panose="02020603050405020304" pitchFamily="18" charset="0"/>
                <a:cs typeface="Calibri Light" panose="020F0302020204030204" pitchFamily="34" charset="0"/>
              </a:rPr>
              <a:t>PUREsthetic</a:t>
            </a:r>
            <a:r>
              <a:rPr lang="pl-PL" sz="1800" b="0" kern="0" dirty="0">
                <a:effectLst/>
                <a:latin typeface="Sommet Light" panose="02000505000000020004" pitchFamily="50" charset="-18"/>
                <a:ea typeface="Times New Roman" panose="02020603050405020304" pitchFamily="18" charset="0"/>
                <a:cs typeface="Calibri Light" panose="020F0302020204030204" pitchFamily="34" charset="0"/>
              </a:rPr>
              <a:t> </a:t>
            </a:r>
            <a:r>
              <a:rPr lang="pl-PL" sz="1800" b="0" kern="0" dirty="0" err="1">
                <a:effectLst/>
                <a:latin typeface="Sommet Light" panose="02000505000000020004" pitchFamily="50" charset="-18"/>
                <a:ea typeface="Times New Roman" panose="02020603050405020304" pitchFamily="18" charset="0"/>
                <a:cs typeface="Calibri Light" panose="020F0302020204030204" pitchFamily="34" charset="0"/>
              </a:rPr>
              <a:t>Self-locking</a:t>
            </a:r>
            <a:r>
              <a:rPr lang="pl-PL" sz="1800" b="0" kern="0" dirty="0">
                <a:effectLst/>
                <a:latin typeface="Sommet Light" panose="02000505000000020004" pitchFamily="50" charset="-18"/>
                <a:ea typeface="Times New Roman" panose="02020603050405020304" pitchFamily="18" charset="0"/>
                <a:cs typeface="Calibri Light" panose="020F0302020204030204" pitchFamily="34" charset="0"/>
              </a:rPr>
              <a:t> </a:t>
            </a:r>
            <a:r>
              <a:rPr lang="pl-PL" sz="1800" b="0" kern="0" dirty="0" err="1">
                <a:effectLst/>
                <a:latin typeface="Sommet Light" panose="02000505000000020004" pitchFamily="50" charset="-18"/>
                <a:ea typeface="Times New Roman" panose="02020603050405020304" pitchFamily="18" charset="0"/>
                <a:cs typeface="Calibri Light" panose="020F0302020204030204" pitchFamily="34" charset="0"/>
              </a:rPr>
              <a:t>strips</a:t>
            </a:r>
            <a:r>
              <a:rPr lang="pl-PL" sz="1800" b="0" kern="0" dirty="0">
                <a:effectLst/>
                <a:latin typeface="Sommet Light" panose="02000505000000020004" pitchFamily="50" charset="-18"/>
                <a:ea typeface="Times New Roman" panose="02020603050405020304" pitchFamily="18" charset="0"/>
                <a:cs typeface="Calibri Light" panose="020F0302020204030204" pitchFamily="34" charset="0"/>
              </a:rPr>
              <a:t> – </a:t>
            </a:r>
            <a:r>
              <a:rPr lang="pl-PL" sz="1800" b="0" kern="0" dirty="0" err="1">
                <a:effectLst/>
                <a:latin typeface="Sommet Light" panose="02000505000000020004" pitchFamily="50" charset="-18"/>
                <a:ea typeface="Times New Roman" panose="02020603050405020304" pitchFamily="18" charset="0"/>
                <a:cs typeface="Calibri Light" panose="020F0302020204030204" pitchFamily="34" charset="0"/>
              </a:rPr>
              <a:t>type</a:t>
            </a:r>
            <a:r>
              <a:rPr lang="pl-PL" sz="1800" b="0" kern="0" dirty="0">
                <a:effectLst/>
                <a:latin typeface="Sommet Light" panose="02000505000000020004" pitchFamily="50" charset="-18"/>
                <a:ea typeface="Times New Roman" panose="02020603050405020304" pitchFamily="18" charset="0"/>
                <a:cs typeface="Calibri Light" panose="020F0302020204030204" pitchFamily="34" charset="0"/>
              </a:rPr>
              <a:t> 24, </a:t>
            </a:r>
            <a:r>
              <a:rPr lang="pl-PL" sz="1800" b="0" kern="0" dirty="0" err="1">
                <a:effectLst/>
                <a:latin typeface="Sommet Light" panose="02000505000000020004" pitchFamily="50" charset="-18"/>
                <a:ea typeface="Times New Roman" panose="02020603050405020304" pitchFamily="18" charset="0"/>
                <a:cs typeface="Calibri Light" panose="020F0302020204030204" pitchFamily="34" charset="0"/>
              </a:rPr>
              <a:t>molars</a:t>
            </a:r>
            <a:r>
              <a:rPr lang="pl-PL" sz="1800" b="0" kern="0" dirty="0">
                <a:effectLst/>
                <a:latin typeface="Sommet Light" panose="02000505000000020004" pitchFamily="50" charset="-18"/>
                <a:ea typeface="Times New Roman" panose="02020603050405020304" pitchFamily="18" charset="0"/>
                <a:cs typeface="Calibri Light" panose="020F0302020204030204" pitchFamily="34" charset="0"/>
              </a:rPr>
              <a:t> </a:t>
            </a:r>
            <a:r>
              <a:rPr lang="pl-PL" sz="1800" b="0" kern="0" dirty="0" err="1">
                <a:effectLst/>
                <a:latin typeface="Sommet Light" panose="02000505000000020004" pitchFamily="50" charset="-18"/>
                <a:ea typeface="Times New Roman" panose="02020603050405020304" pitchFamily="18" charset="0"/>
                <a:cs typeface="Calibri Light" panose="020F0302020204030204" pitchFamily="34" charset="0"/>
              </a:rPr>
              <a:t>right-sided</a:t>
            </a:r>
            <a:r>
              <a:rPr lang="pl-PL" sz="1800" b="0" kern="0" dirty="0">
                <a:effectLst/>
                <a:latin typeface="Sommet Light" panose="02000505000000020004" pitchFamily="50" charset="-18"/>
                <a:ea typeface="Times New Roman" panose="02020603050405020304" pitchFamily="18" charset="0"/>
                <a:cs typeface="Calibri Light" panose="020F0302020204030204" pitchFamily="34" charset="0"/>
              </a:rPr>
              <a:t>, 10 </a:t>
            </a:r>
            <a:r>
              <a:rPr lang="pl-PL" sz="1800" b="0" kern="0" dirty="0" err="1">
                <a:effectLst/>
                <a:latin typeface="Sommet Light" panose="02000505000000020004" pitchFamily="50" charset="-18"/>
                <a:ea typeface="Times New Roman" panose="02020603050405020304" pitchFamily="18" charset="0"/>
                <a:cs typeface="Calibri Light" panose="020F0302020204030204" pitchFamily="34" charset="0"/>
              </a:rPr>
              <a:t>pcs</a:t>
            </a:r>
            <a:endParaRPr lang="pl-PL" sz="1800" b="0" kern="0" dirty="0">
              <a:effectLst/>
              <a:latin typeface="Sommet Light" panose="02000505000000020004" pitchFamily="50" charset="-18"/>
              <a:ea typeface="Times New Roman" panose="02020603050405020304" pitchFamily="18" charset="0"/>
              <a:cs typeface="Calibri Light" panose="020F0302020204030204" pitchFamily="34" charset="0"/>
            </a:endParaRPr>
          </a:p>
          <a:p>
            <a:pPr marL="285750" indent="-285750">
              <a:lnSpc>
                <a:spcPct val="105000"/>
              </a:lnSpc>
              <a:spcAft>
                <a:spcPts val="800"/>
              </a:spcAft>
              <a:buFont typeface="Arial" panose="020B0604020202020204" pitchFamily="34" charset="0"/>
              <a:buChar char="•"/>
            </a:pPr>
            <a:r>
              <a:rPr lang="pl-PL" sz="1800" b="0" kern="0" dirty="0" err="1">
                <a:effectLst/>
                <a:latin typeface="Sommet Light" panose="02000505000000020004" pitchFamily="50" charset="-18"/>
                <a:ea typeface="Times New Roman" panose="02020603050405020304" pitchFamily="18" charset="0"/>
                <a:cs typeface="Calibri Light" panose="020F0302020204030204" pitchFamily="34" charset="0"/>
              </a:rPr>
              <a:t>PUREsthetic</a:t>
            </a:r>
            <a:r>
              <a:rPr lang="pl-PL" sz="1800" b="0" kern="0" dirty="0">
                <a:effectLst/>
                <a:latin typeface="Sommet Light" panose="02000505000000020004" pitchFamily="50" charset="-18"/>
                <a:ea typeface="Times New Roman" panose="02020603050405020304" pitchFamily="18" charset="0"/>
                <a:cs typeface="Calibri Light" panose="020F0302020204030204" pitchFamily="34" charset="0"/>
              </a:rPr>
              <a:t> Matrix </a:t>
            </a:r>
            <a:r>
              <a:rPr lang="pl-PL" sz="1800" b="0" kern="0" dirty="0" err="1">
                <a:effectLst/>
                <a:latin typeface="Sommet Light" panose="02000505000000020004" pitchFamily="50" charset="-18"/>
                <a:ea typeface="Times New Roman" panose="02020603050405020304" pitchFamily="18" charset="0"/>
                <a:cs typeface="Calibri Light" panose="020F0302020204030204" pitchFamily="34" charset="0"/>
              </a:rPr>
              <a:t>Bands</a:t>
            </a:r>
            <a:r>
              <a:rPr lang="pl-PL" sz="1800" b="0" kern="0" dirty="0">
                <a:effectLst/>
                <a:latin typeface="Sommet Light" panose="02000505000000020004" pitchFamily="50" charset="-18"/>
                <a:ea typeface="Times New Roman" panose="02020603050405020304" pitchFamily="18" charset="0"/>
                <a:cs typeface="Calibri Light" panose="020F0302020204030204" pitchFamily="34" charset="0"/>
              </a:rPr>
              <a:t> – </a:t>
            </a:r>
            <a:r>
              <a:rPr lang="pl-PL" sz="1800" b="0" kern="0" dirty="0" err="1">
                <a:effectLst/>
                <a:latin typeface="Sommet Light" panose="02000505000000020004" pitchFamily="50" charset="-18"/>
                <a:ea typeface="Times New Roman" panose="02020603050405020304" pitchFamily="18" charset="0"/>
                <a:cs typeface="Calibri Light" panose="020F0302020204030204" pitchFamily="34" charset="0"/>
              </a:rPr>
              <a:t>type</a:t>
            </a:r>
            <a:r>
              <a:rPr lang="pl-PL" sz="1800" b="0" kern="0" dirty="0">
                <a:effectLst/>
                <a:latin typeface="Sommet Light" panose="02000505000000020004" pitchFamily="50" charset="-18"/>
                <a:ea typeface="Times New Roman" panose="02020603050405020304" pitchFamily="18" charset="0"/>
                <a:cs typeface="Calibri Light" panose="020F0302020204030204" pitchFamily="34" charset="0"/>
              </a:rPr>
              <a:t> 13, </a:t>
            </a:r>
            <a:r>
              <a:rPr lang="pl-PL" sz="1800" b="0" kern="0" dirty="0" err="1">
                <a:effectLst/>
                <a:latin typeface="Sommet Light" panose="02000505000000020004" pitchFamily="50" charset="-18"/>
                <a:ea typeface="Times New Roman" panose="02020603050405020304" pitchFamily="18" charset="0"/>
                <a:cs typeface="Calibri Light" panose="020F0302020204030204" pitchFamily="34" charset="0"/>
              </a:rPr>
              <a:t>molars</a:t>
            </a:r>
            <a:r>
              <a:rPr lang="pl-PL" sz="1800" b="0" kern="0" dirty="0">
                <a:effectLst/>
                <a:latin typeface="Sommet Light" panose="02000505000000020004" pitchFamily="50" charset="-18"/>
                <a:ea typeface="Times New Roman" panose="02020603050405020304" pitchFamily="18" charset="0"/>
                <a:cs typeface="Calibri Light" panose="020F0302020204030204" pitchFamily="34" charset="0"/>
              </a:rPr>
              <a:t> one </a:t>
            </a:r>
            <a:r>
              <a:rPr lang="pl-PL" sz="1800" b="0" kern="0" dirty="0" err="1">
                <a:effectLst/>
                <a:latin typeface="Sommet Light" panose="02000505000000020004" pitchFamily="50" charset="-18"/>
                <a:ea typeface="Times New Roman" panose="02020603050405020304" pitchFamily="18" charset="0"/>
                <a:cs typeface="Calibri Light" panose="020F0302020204030204" pitchFamily="34" charset="0"/>
              </a:rPr>
              <a:t>side</a:t>
            </a:r>
            <a:r>
              <a:rPr lang="pl-PL" sz="1800" b="0" kern="0" dirty="0">
                <a:effectLst/>
                <a:latin typeface="Sommet Light" panose="02000505000000020004" pitchFamily="50" charset="-18"/>
                <a:ea typeface="Times New Roman" panose="02020603050405020304" pitchFamily="18" charset="0"/>
                <a:cs typeface="Calibri Light" panose="020F0302020204030204" pitchFamily="34" charset="0"/>
              </a:rPr>
              <a:t>, 16 </a:t>
            </a:r>
            <a:r>
              <a:rPr lang="pl-PL" sz="1800" b="0" kern="0" dirty="0" err="1">
                <a:effectLst/>
                <a:latin typeface="Sommet Light" panose="02000505000000020004" pitchFamily="50" charset="-18"/>
                <a:ea typeface="Times New Roman" panose="02020603050405020304" pitchFamily="18" charset="0"/>
                <a:cs typeface="Calibri Light" panose="020F0302020204030204" pitchFamily="34" charset="0"/>
              </a:rPr>
              <a:t>pcs</a:t>
            </a:r>
            <a:endParaRPr lang="pl-PL" sz="1800" b="0" kern="0" dirty="0">
              <a:effectLst/>
              <a:latin typeface="Sommet Light" panose="02000505000000020004" pitchFamily="50" charset="-18"/>
              <a:ea typeface="Times New Roman" panose="02020603050405020304" pitchFamily="18" charset="0"/>
              <a:cs typeface="Calibri Light" panose="020F0302020204030204" pitchFamily="34" charset="0"/>
            </a:endParaRPr>
          </a:p>
        </p:txBody>
      </p:sp>
      <p:pic>
        <p:nvPicPr>
          <p:cNvPr id="3" name="Obraz 2">
            <a:extLst>
              <a:ext uri="{FF2B5EF4-FFF2-40B4-BE49-F238E27FC236}">
                <a16:creationId xmlns:a16="http://schemas.microsoft.com/office/drawing/2014/main" id="{B01DC828-0EA7-EC80-F998-0257AF1FB13A}"/>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6082145"/>
            <a:ext cx="12192000" cy="775854"/>
          </a:xfrm>
          <a:prstGeom prst="rect">
            <a:avLst/>
          </a:prstGeom>
        </p:spPr>
      </p:pic>
      <p:pic>
        <p:nvPicPr>
          <p:cNvPr id="5" name="Obraz 4">
            <a:extLst>
              <a:ext uri="{FF2B5EF4-FFF2-40B4-BE49-F238E27FC236}">
                <a16:creationId xmlns:a16="http://schemas.microsoft.com/office/drawing/2014/main" id="{BD1685B1-8E39-66E4-0CDC-55ED1833FBB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37661" b="41541"/>
          <a:stretch/>
        </p:blipFill>
        <p:spPr>
          <a:xfrm>
            <a:off x="8147050" y="5055904"/>
            <a:ext cx="3429000" cy="713162"/>
          </a:xfrm>
          <a:prstGeom prst="rect">
            <a:avLst/>
          </a:prstGeom>
        </p:spPr>
      </p:pic>
      <p:pic>
        <p:nvPicPr>
          <p:cNvPr id="7" name="Obraz 6">
            <a:extLst>
              <a:ext uri="{FF2B5EF4-FFF2-40B4-BE49-F238E27FC236}">
                <a16:creationId xmlns:a16="http://schemas.microsoft.com/office/drawing/2014/main" id="{9803A03E-02F5-69B3-2E8A-26DCC76DFCC9}"/>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7778" t="27037" r="22778" b="32037"/>
          <a:stretch/>
        </p:blipFill>
        <p:spPr>
          <a:xfrm>
            <a:off x="8178800" y="3342023"/>
            <a:ext cx="2222500" cy="1530132"/>
          </a:xfrm>
          <a:prstGeom prst="rect">
            <a:avLst/>
          </a:prstGeom>
        </p:spPr>
      </p:pic>
      <p:pic>
        <p:nvPicPr>
          <p:cNvPr id="9" name="Obraz 8">
            <a:extLst>
              <a:ext uri="{FF2B5EF4-FFF2-40B4-BE49-F238E27FC236}">
                <a16:creationId xmlns:a16="http://schemas.microsoft.com/office/drawing/2014/main" id="{B1964C34-0F4D-5840-6825-BB2B00F7121C}"/>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22407" t="24445" r="26111" b="33249"/>
          <a:stretch/>
        </p:blipFill>
        <p:spPr>
          <a:xfrm>
            <a:off x="8178800" y="1425614"/>
            <a:ext cx="2159000" cy="1774221"/>
          </a:xfrm>
          <a:prstGeom prst="rect">
            <a:avLst/>
          </a:prstGeom>
        </p:spPr>
      </p:pic>
      <p:pic>
        <p:nvPicPr>
          <p:cNvPr id="6" name="Obraz 5">
            <a:extLst>
              <a:ext uri="{FF2B5EF4-FFF2-40B4-BE49-F238E27FC236}">
                <a16:creationId xmlns:a16="http://schemas.microsoft.com/office/drawing/2014/main" id="{728910F3-1C95-EE80-BF62-D891355550B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81618" y="6044620"/>
            <a:ext cx="2804193" cy="873668"/>
          </a:xfrm>
          <a:prstGeom prst="rect">
            <a:avLst/>
          </a:prstGeom>
        </p:spPr>
      </p:pic>
    </p:spTree>
    <p:extLst>
      <p:ext uri="{BB962C8B-B14F-4D97-AF65-F5344CB8AC3E}">
        <p14:creationId xmlns:p14="http://schemas.microsoft.com/office/powerpoint/2010/main" val="19205191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az 2">
            <a:extLst>
              <a:ext uri="{FF2B5EF4-FFF2-40B4-BE49-F238E27FC236}">
                <a16:creationId xmlns:a16="http://schemas.microsoft.com/office/drawing/2014/main" id="{B01DC828-0EA7-EC80-F998-0257AF1FB13A}"/>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6082145"/>
            <a:ext cx="12192000" cy="775854"/>
          </a:xfrm>
          <a:prstGeom prst="rect">
            <a:avLst/>
          </a:prstGeom>
        </p:spPr>
      </p:pic>
      <p:pic>
        <p:nvPicPr>
          <p:cNvPr id="6" name="Obraz 5">
            <a:extLst>
              <a:ext uri="{FF2B5EF4-FFF2-40B4-BE49-F238E27FC236}">
                <a16:creationId xmlns:a16="http://schemas.microsoft.com/office/drawing/2014/main" id="{55C00D7C-4EE0-2292-607F-165AC44C65C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58038" y="-263762"/>
            <a:ext cx="7654247" cy="5102831"/>
          </a:xfrm>
          <a:prstGeom prst="rect">
            <a:avLst/>
          </a:prstGeom>
        </p:spPr>
      </p:pic>
      <p:graphicFrame>
        <p:nvGraphicFramePr>
          <p:cNvPr id="4" name="Tabela 3">
            <a:extLst>
              <a:ext uri="{FF2B5EF4-FFF2-40B4-BE49-F238E27FC236}">
                <a16:creationId xmlns:a16="http://schemas.microsoft.com/office/drawing/2014/main" id="{AD84F898-6753-3274-8F28-18B738244138}"/>
              </a:ext>
            </a:extLst>
          </p:cNvPr>
          <p:cNvGraphicFramePr>
            <a:graphicFrameLocks noGrp="1"/>
          </p:cNvGraphicFramePr>
          <p:nvPr>
            <p:extLst>
              <p:ext uri="{D42A27DB-BD31-4B8C-83A1-F6EECF244321}">
                <p14:modId xmlns:p14="http://schemas.microsoft.com/office/powerpoint/2010/main" val="3401544179"/>
              </p:ext>
            </p:extLst>
          </p:nvPr>
        </p:nvGraphicFramePr>
        <p:xfrm>
          <a:off x="441193" y="4404439"/>
          <a:ext cx="10295301" cy="1402080"/>
        </p:xfrm>
        <a:graphic>
          <a:graphicData uri="http://schemas.openxmlformats.org/drawingml/2006/table">
            <a:tbl>
              <a:tblPr firstRow="1" firstCol="1" bandRow="1">
                <a:tableStyleId>{5940675A-B579-460E-94D1-54222C63F5DA}</a:tableStyleId>
              </a:tblPr>
              <a:tblGrid>
                <a:gridCol w="1524000">
                  <a:extLst>
                    <a:ext uri="{9D8B030D-6E8A-4147-A177-3AD203B41FA5}">
                      <a16:colId xmlns:a16="http://schemas.microsoft.com/office/drawing/2014/main" val="3493530880"/>
                    </a:ext>
                  </a:extLst>
                </a:gridCol>
                <a:gridCol w="8771301">
                  <a:extLst>
                    <a:ext uri="{9D8B030D-6E8A-4147-A177-3AD203B41FA5}">
                      <a16:colId xmlns:a16="http://schemas.microsoft.com/office/drawing/2014/main" val="2531987048"/>
                    </a:ext>
                  </a:extLst>
                </a:gridCol>
              </a:tblGrid>
              <a:tr h="703701">
                <a:tc>
                  <a:txBody>
                    <a:bodyPr/>
                    <a:lstStyle/>
                    <a:p>
                      <a:pPr marL="0" marR="0" lvl="0" indent="0" algn="ctr" defTabSz="914400" rtl="0" eaLnBrk="1" fontAlgn="auto" latinLnBrk="0" hangingPunct="1">
                        <a:lnSpc>
                          <a:spcPct val="105000"/>
                        </a:lnSpc>
                        <a:spcBef>
                          <a:spcPts val="0"/>
                        </a:spcBef>
                        <a:spcAft>
                          <a:spcPts val="800"/>
                        </a:spcAft>
                        <a:buClrTx/>
                        <a:buSzTx/>
                        <a:buFontTx/>
                        <a:buNone/>
                        <a:tabLst/>
                        <a:defRPr/>
                      </a:pPr>
                      <a:r>
                        <a:rPr lang="pl-PL" sz="1800" kern="0" dirty="0">
                          <a:effectLst/>
                          <a:latin typeface="Sommet Light" panose="02000505000000020004" pitchFamily="50" charset="-18"/>
                        </a:rPr>
                        <a:t>CODE</a:t>
                      </a:r>
                    </a:p>
                    <a:p>
                      <a:pPr algn="ctr">
                        <a:lnSpc>
                          <a:spcPct val="105000"/>
                        </a:lnSpc>
                        <a:spcAft>
                          <a:spcPts val="800"/>
                        </a:spcAft>
                      </a:pPr>
                      <a:r>
                        <a:rPr lang="pl-PL" sz="1800" kern="0" dirty="0">
                          <a:effectLst/>
                          <a:latin typeface="Sommet Light" panose="02000505000000020004" pitchFamily="50" charset="-18"/>
                        </a:rPr>
                        <a:t>PS06002</a:t>
                      </a:r>
                      <a:endParaRPr lang="pl-PL" sz="1800" kern="150" dirty="0">
                        <a:effectLst/>
                        <a:latin typeface="Sommet Light" panose="02000505000000020004" pitchFamily="50" charset="-18"/>
                        <a:ea typeface="Calibri" panose="020F0502020204030204" pitchFamily="34" charset="0"/>
                        <a:cs typeface="Times New Roman" panose="02020603050405020304" pitchFamily="18" charset="0"/>
                      </a:endParaRPr>
                    </a:p>
                  </a:txBody>
                  <a:tcPr marL="42222" marR="42222" marT="0" marB="0" anchor="ctr"/>
                </a:tc>
                <a:tc>
                  <a:txBody>
                    <a:bodyPr/>
                    <a:lstStyle/>
                    <a:p>
                      <a:pPr>
                        <a:spcAft>
                          <a:spcPts val="1200"/>
                        </a:spcAft>
                      </a:pPr>
                      <a:r>
                        <a:rPr lang="en-US" sz="1800" b="1" kern="1200" dirty="0" err="1">
                          <a:solidFill>
                            <a:schemeClr val="tx1"/>
                          </a:solidFill>
                          <a:effectLst/>
                          <a:latin typeface="Sommet Light" panose="02000505000000020004" pitchFamily="50" charset="-18"/>
                          <a:ea typeface="+mn-ea"/>
                          <a:cs typeface="+mn-cs"/>
                        </a:rPr>
                        <a:t>PUREsthetic</a:t>
                      </a:r>
                      <a:r>
                        <a:rPr lang="en-US" sz="1800" b="1" kern="1200" dirty="0">
                          <a:solidFill>
                            <a:schemeClr val="tx1"/>
                          </a:solidFill>
                          <a:effectLst/>
                          <a:latin typeface="Sommet Light" panose="02000505000000020004" pitchFamily="50" charset="-18"/>
                          <a:ea typeface="+mn-ea"/>
                          <a:cs typeface="+mn-cs"/>
                        </a:rPr>
                        <a:t> Restoration Kit no. 2 molar on left-sided </a:t>
                      </a:r>
                      <a:endParaRPr lang="pl-PL" sz="1800" kern="1200" dirty="0">
                        <a:solidFill>
                          <a:schemeClr val="tx1"/>
                        </a:solidFill>
                        <a:effectLst/>
                        <a:latin typeface="Sommet Light" panose="02000505000000020004" pitchFamily="50" charset="-18"/>
                        <a:ea typeface="+mn-ea"/>
                        <a:cs typeface="+mn-cs"/>
                      </a:endParaRPr>
                    </a:p>
                    <a:p>
                      <a:pPr lvl="0">
                        <a:spcAft>
                          <a:spcPts val="600"/>
                        </a:spcAft>
                      </a:pPr>
                      <a:r>
                        <a:rPr lang="en-US" sz="1800" kern="1200" dirty="0" err="1">
                          <a:solidFill>
                            <a:schemeClr val="tx1"/>
                          </a:solidFill>
                          <a:effectLst/>
                          <a:latin typeface="Sommet Light" panose="02000505000000020004" pitchFamily="50" charset="-18"/>
                          <a:ea typeface="+mn-ea"/>
                          <a:cs typeface="+mn-cs"/>
                        </a:rPr>
                        <a:t>PUREsthetic</a:t>
                      </a:r>
                      <a:r>
                        <a:rPr lang="en-US" sz="1800" kern="1200" dirty="0">
                          <a:solidFill>
                            <a:schemeClr val="tx1"/>
                          </a:solidFill>
                          <a:effectLst/>
                          <a:latin typeface="Sommet Light" panose="02000505000000020004" pitchFamily="50" charset="-18"/>
                          <a:ea typeface="+mn-ea"/>
                          <a:cs typeface="+mn-cs"/>
                        </a:rPr>
                        <a:t> Anatomical Matrix Band – type 23, molar left-sided, 16 pcs</a:t>
                      </a:r>
                      <a:endParaRPr lang="pl-PL" sz="1800" kern="1200" dirty="0">
                        <a:solidFill>
                          <a:schemeClr val="tx1"/>
                        </a:solidFill>
                        <a:effectLst/>
                        <a:latin typeface="Sommet Light" panose="02000505000000020004" pitchFamily="50" charset="-18"/>
                        <a:ea typeface="+mn-ea"/>
                        <a:cs typeface="+mn-cs"/>
                      </a:endParaRPr>
                    </a:p>
                    <a:p>
                      <a:pPr lvl="0">
                        <a:spcAft>
                          <a:spcPts val="600"/>
                        </a:spcAft>
                      </a:pPr>
                      <a:r>
                        <a:rPr lang="en-US" sz="1800" kern="1200" dirty="0" err="1">
                          <a:solidFill>
                            <a:schemeClr val="tx1"/>
                          </a:solidFill>
                          <a:effectLst/>
                          <a:latin typeface="Sommet Light" panose="02000505000000020004" pitchFamily="50" charset="-18"/>
                          <a:ea typeface="+mn-ea"/>
                          <a:cs typeface="+mn-cs"/>
                        </a:rPr>
                        <a:t>PUREsthetic</a:t>
                      </a:r>
                      <a:r>
                        <a:rPr lang="en-US" sz="1800" kern="1200" dirty="0">
                          <a:solidFill>
                            <a:schemeClr val="tx1"/>
                          </a:solidFill>
                          <a:effectLst/>
                          <a:latin typeface="Sommet Light" panose="02000505000000020004" pitchFamily="50" charset="-18"/>
                          <a:ea typeface="+mn-ea"/>
                          <a:cs typeface="+mn-cs"/>
                        </a:rPr>
                        <a:t> Self-locking strips – type 23, molars left-sided, 10 pcs</a:t>
                      </a:r>
                      <a:endParaRPr lang="pl-PL" sz="1800" kern="1200" dirty="0">
                        <a:solidFill>
                          <a:schemeClr val="tx1"/>
                        </a:solidFill>
                        <a:effectLst/>
                        <a:latin typeface="Sommet Light" panose="02000505000000020004" pitchFamily="50" charset="-18"/>
                        <a:ea typeface="+mn-ea"/>
                        <a:cs typeface="+mn-cs"/>
                      </a:endParaRPr>
                    </a:p>
                    <a:p>
                      <a:pPr lvl="0">
                        <a:spcAft>
                          <a:spcPts val="600"/>
                        </a:spcAft>
                      </a:pPr>
                      <a:r>
                        <a:rPr lang="en-US" sz="1800" kern="1200" dirty="0" err="1">
                          <a:solidFill>
                            <a:schemeClr val="tx1"/>
                          </a:solidFill>
                          <a:effectLst/>
                          <a:latin typeface="Sommet Light" panose="02000505000000020004" pitchFamily="50" charset="-18"/>
                          <a:ea typeface="+mn-ea"/>
                          <a:cs typeface="+mn-cs"/>
                        </a:rPr>
                        <a:t>PUREsthetic</a:t>
                      </a:r>
                      <a:r>
                        <a:rPr lang="en-US" sz="1800" kern="1200" dirty="0">
                          <a:solidFill>
                            <a:schemeClr val="tx1"/>
                          </a:solidFill>
                          <a:effectLst/>
                          <a:latin typeface="Sommet Light" panose="02000505000000020004" pitchFamily="50" charset="-18"/>
                          <a:ea typeface="+mn-ea"/>
                          <a:cs typeface="+mn-cs"/>
                        </a:rPr>
                        <a:t> Matrix Bands – type 13, molars one side, 16 pcs</a:t>
                      </a:r>
                      <a:endParaRPr lang="pl-PL" sz="1800" kern="1200" dirty="0">
                        <a:solidFill>
                          <a:schemeClr val="tx1"/>
                        </a:solidFill>
                        <a:effectLst/>
                        <a:latin typeface="Sommet Light" panose="02000505000000020004" pitchFamily="50" charset="-18"/>
                        <a:ea typeface="+mn-ea"/>
                        <a:cs typeface="+mn-cs"/>
                      </a:endParaRPr>
                    </a:p>
                  </a:txBody>
                  <a:tcPr marL="42222" marR="42222" marT="0" marB="0" anchor="ctr"/>
                </a:tc>
                <a:extLst>
                  <a:ext uri="{0D108BD9-81ED-4DB2-BD59-A6C34878D82A}">
                    <a16:rowId xmlns:a16="http://schemas.microsoft.com/office/drawing/2014/main" val="3893542642"/>
                  </a:ext>
                </a:extLst>
              </a:tr>
            </a:tbl>
          </a:graphicData>
        </a:graphic>
      </p:graphicFrame>
      <p:sp>
        <p:nvSpPr>
          <p:cNvPr id="5" name="Prostokąt 4">
            <a:extLst>
              <a:ext uri="{FF2B5EF4-FFF2-40B4-BE49-F238E27FC236}">
                <a16:creationId xmlns:a16="http://schemas.microsoft.com/office/drawing/2014/main" id="{DC68A61A-3044-B559-E2D4-35B50249091A}"/>
              </a:ext>
            </a:extLst>
          </p:cNvPr>
          <p:cNvSpPr/>
          <p:nvPr/>
        </p:nvSpPr>
        <p:spPr>
          <a:xfrm>
            <a:off x="0" y="397272"/>
            <a:ext cx="7455877" cy="655773"/>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2400"/>
          </a:p>
        </p:txBody>
      </p:sp>
      <p:sp>
        <p:nvSpPr>
          <p:cNvPr id="7" name="pole tekstowe 9">
            <a:extLst>
              <a:ext uri="{FF2B5EF4-FFF2-40B4-BE49-F238E27FC236}">
                <a16:creationId xmlns:a16="http://schemas.microsoft.com/office/drawing/2014/main" id="{AAB8A6D0-BF9D-9D17-5443-D1FD3F4238DA}"/>
              </a:ext>
            </a:extLst>
          </p:cNvPr>
          <p:cNvSpPr txBox="1"/>
          <p:nvPr/>
        </p:nvSpPr>
        <p:spPr>
          <a:xfrm>
            <a:off x="179715" y="579620"/>
            <a:ext cx="7547470" cy="475515"/>
          </a:xfrm>
          <a:prstGeom prst="rect">
            <a:avLst/>
          </a:prstGeom>
          <a:noFill/>
          <a:ln cap="flat">
            <a:noFill/>
          </a:ln>
        </p:spPr>
        <p:txBody>
          <a:bodyPr vert="horz" wrap="square" lIns="91440" tIns="45720" rIns="91440" bIns="45720" anchor="t" anchorCtr="1" compatLnSpc="1">
            <a:spAutoFit/>
          </a:bodyPr>
          <a:lstStyle>
            <a:defPPr>
              <a:defRPr lang="pl-PL"/>
            </a:defPPr>
            <a:lvl1pPr>
              <a:defRPr sz="2400" b="0" i="0" u="none" strike="noStrike" kern="0" cap="none" spc="0" baseline="0">
                <a:solidFill>
                  <a:schemeClr val="bg1"/>
                </a:solidFill>
                <a:uFillTx/>
                <a:latin typeface="Sommet Light" pitchFamily="50"/>
              </a:defRPr>
            </a:lvl1pPr>
          </a:lstStyle>
          <a:p>
            <a:pPr>
              <a:lnSpc>
                <a:spcPct val="105000"/>
              </a:lnSpc>
              <a:spcAft>
                <a:spcPts val="800"/>
              </a:spcAft>
            </a:pPr>
            <a:r>
              <a:rPr lang="en-US" kern="0" dirty="0" err="1">
                <a:effectLst/>
                <a:latin typeface="Sommet Light" panose="02000505000000020004" pitchFamily="50" charset="-18"/>
                <a:ea typeface="Calibri" panose="020F0502020204030204" pitchFamily="34" charset="0"/>
                <a:cs typeface="Times New Roman" panose="02020603050405020304" pitchFamily="18" charset="0"/>
              </a:rPr>
              <a:t>PUREsthetic</a:t>
            </a:r>
            <a:r>
              <a:rPr lang="en-US" kern="0" dirty="0">
                <a:effectLst/>
                <a:latin typeface="Sommet Light" panose="02000505000000020004" pitchFamily="50" charset="-18"/>
                <a:ea typeface="Calibri" panose="020F0502020204030204" pitchFamily="34" charset="0"/>
                <a:cs typeface="Times New Roman" panose="02020603050405020304" pitchFamily="18" charset="0"/>
              </a:rPr>
              <a:t> Restoration Kit no. 2 molar on left-sided </a:t>
            </a:r>
            <a:endParaRPr lang="pl-PL" kern="150" dirty="0">
              <a:effectLst/>
              <a:latin typeface="Sommet Light" panose="02000505000000020004" pitchFamily="50" charset="-18"/>
              <a:ea typeface="Calibri" panose="020F0502020204030204" pitchFamily="34" charset="0"/>
              <a:cs typeface="Times New Roman" panose="02020603050405020304" pitchFamily="18" charset="0"/>
            </a:endParaRPr>
          </a:p>
        </p:txBody>
      </p:sp>
      <p:pic>
        <p:nvPicPr>
          <p:cNvPr id="8" name="Obraz 7">
            <a:extLst>
              <a:ext uri="{FF2B5EF4-FFF2-40B4-BE49-F238E27FC236}">
                <a16:creationId xmlns:a16="http://schemas.microsoft.com/office/drawing/2014/main" id="{04CC1AF1-E7D3-93C2-35B2-5366C261933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1618" y="6044620"/>
            <a:ext cx="2804193" cy="873668"/>
          </a:xfrm>
          <a:prstGeom prst="rect">
            <a:avLst/>
          </a:prstGeom>
        </p:spPr>
      </p:pic>
    </p:spTree>
    <p:extLst>
      <p:ext uri="{BB962C8B-B14F-4D97-AF65-F5344CB8AC3E}">
        <p14:creationId xmlns:p14="http://schemas.microsoft.com/office/powerpoint/2010/main" val="24496685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Prostokąt 10">
            <a:extLst>
              <a:ext uri="{FF2B5EF4-FFF2-40B4-BE49-F238E27FC236}">
                <a16:creationId xmlns:a16="http://schemas.microsoft.com/office/drawing/2014/main" id="{0C1D5AEF-ADD0-C303-75FE-92B4581C3280}"/>
              </a:ext>
            </a:extLst>
          </p:cNvPr>
          <p:cNvSpPr/>
          <p:nvPr/>
        </p:nvSpPr>
        <p:spPr>
          <a:xfrm>
            <a:off x="-1" y="397272"/>
            <a:ext cx="7385539" cy="655773"/>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2400"/>
          </a:p>
        </p:txBody>
      </p:sp>
      <p:sp>
        <p:nvSpPr>
          <p:cNvPr id="4" name="pole tekstowe 3">
            <a:extLst>
              <a:ext uri="{FF2B5EF4-FFF2-40B4-BE49-F238E27FC236}">
                <a16:creationId xmlns:a16="http://schemas.microsoft.com/office/drawing/2014/main" id="{EB1B3432-2D44-B1D3-DE9B-E65FD4D961FB}"/>
              </a:ext>
            </a:extLst>
          </p:cNvPr>
          <p:cNvSpPr txBox="1"/>
          <p:nvPr/>
        </p:nvSpPr>
        <p:spPr>
          <a:xfrm>
            <a:off x="695325" y="1539718"/>
            <a:ext cx="6690213" cy="2141740"/>
          </a:xfrm>
          <a:prstGeom prst="rect">
            <a:avLst/>
          </a:prstGeom>
          <a:noFill/>
        </p:spPr>
        <p:txBody>
          <a:bodyPr wrap="square" rtlCol="0">
            <a:spAutoFit/>
          </a:bodyPr>
          <a:lstStyle>
            <a:defPPr>
              <a:defRPr lang="pl-PL"/>
            </a:defPPr>
            <a:lvl1pPr>
              <a:lnSpc>
                <a:spcPct val="107000"/>
              </a:lnSpc>
              <a:spcAft>
                <a:spcPts val="800"/>
              </a:spcAft>
              <a:defRPr b="1">
                <a:solidFill>
                  <a:srgbClr val="7F7F7F"/>
                </a:solidFill>
                <a:latin typeface="Sommet Light" panose="02000505000000020004" pitchFamily="50" charset="-18"/>
              </a:defRPr>
            </a:lvl1pPr>
          </a:lstStyle>
          <a:p>
            <a:pPr>
              <a:lnSpc>
                <a:spcPct val="105000"/>
              </a:lnSpc>
              <a:spcAft>
                <a:spcPts val="800"/>
              </a:spcAft>
            </a:pPr>
            <a:r>
              <a:rPr lang="en-US" sz="1800" b="0" kern="150" dirty="0">
                <a:effectLst/>
                <a:ea typeface="Calibri" panose="020F0502020204030204" pitchFamily="34" charset="0"/>
                <a:cs typeface="Times New Roman" panose="02020603050405020304" pitchFamily="18" charset="0"/>
              </a:rPr>
              <a:t>Set for restoring class II cavities intended for left-sided molar teeth.</a:t>
            </a:r>
            <a:br>
              <a:rPr lang="en-US" sz="1800" b="0" kern="0" dirty="0">
                <a:effectLst/>
                <a:ea typeface="Times New Roman" panose="02020603050405020304" pitchFamily="18" charset="0"/>
                <a:cs typeface="Times New Roman" panose="02020603050405020304" pitchFamily="18" charset="0"/>
              </a:rPr>
            </a:br>
            <a:r>
              <a:rPr lang="en-US" sz="1800" b="0" kern="0" dirty="0">
                <a:effectLst/>
                <a:ea typeface="Times New Roman" panose="02020603050405020304" pitchFamily="18" charset="0"/>
                <a:cs typeface="Times New Roman" panose="02020603050405020304" pitchFamily="18" charset="0"/>
              </a:rPr>
              <a:t>Kit contains:</a:t>
            </a:r>
            <a:endParaRPr lang="pl-PL" sz="1800" b="0" kern="150" dirty="0">
              <a:effectLst/>
              <a:ea typeface="Calibri" panose="020F0502020204030204" pitchFamily="34" charset="0"/>
              <a:cs typeface="Times New Roman" panose="02020603050405020304" pitchFamily="18" charset="0"/>
            </a:endParaRPr>
          </a:p>
          <a:p>
            <a:pPr marL="285750" lvl="0" indent="-285750">
              <a:lnSpc>
                <a:spcPct val="105000"/>
              </a:lnSpc>
              <a:buFont typeface="Arial" panose="020B0604020202020204" pitchFamily="34" charset="0"/>
              <a:buChar char="•"/>
            </a:pPr>
            <a:r>
              <a:rPr lang="en-US" sz="1800" b="0" kern="0" dirty="0" err="1">
                <a:effectLst/>
                <a:ea typeface="Times New Roman" panose="02020603050405020304" pitchFamily="18" charset="0"/>
                <a:cs typeface="Times New Roman" panose="02020603050405020304" pitchFamily="18" charset="0"/>
              </a:rPr>
              <a:t>PUREsthetic</a:t>
            </a:r>
            <a:r>
              <a:rPr lang="en-US" sz="1800" b="0" kern="0" dirty="0">
                <a:effectLst/>
                <a:ea typeface="Times New Roman" panose="02020603050405020304" pitchFamily="18" charset="0"/>
                <a:cs typeface="Times New Roman" panose="02020603050405020304" pitchFamily="18" charset="0"/>
              </a:rPr>
              <a:t> Anatomical Matrix Band – </a:t>
            </a:r>
            <a:r>
              <a:rPr lang="en-US" sz="1800" b="0" kern="0" dirty="0">
                <a:effectLst/>
                <a:ea typeface="Calibri" panose="020F0502020204030204" pitchFamily="34" charset="0"/>
                <a:cs typeface="Times New Roman" panose="02020603050405020304" pitchFamily="18" charset="0"/>
              </a:rPr>
              <a:t>type 23, molar left-sided, 16 pcs</a:t>
            </a:r>
            <a:endParaRPr lang="pl-PL" sz="1800" b="0" kern="150" dirty="0">
              <a:effectLst/>
              <a:ea typeface="Calibri" panose="020F0502020204030204" pitchFamily="34" charset="0"/>
              <a:cs typeface="Times New Roman" panose="02020603050405020304" pitchFamily="18" charset="0"/>
            </a:endParaRPr>
          </a:p>
          <a:p>
            <a:pPr marL="285750" lvl="0" indent="-285750">
              <a:lnSpc>
                <a:spcPct val="105000"/>
              </a:lnSpc>
              <a:buFont typeface="Arial" panose="020B0604020202020204" pitchFamily="34" charset="0"/>
              <a:buChar char="•"/>
            </a:pPr>
            <a:r>
              <a:rPr lang="en-US" sz="1800" b="0" kern="0" dirty="0" err="1">
                <a:effectLst/>
                <a:ea typeface="Times New Roman" panose="02020603050405020304" pitchFamily="18" charset="0"/>
                <a:cs typeface="Times New Roman" panose="02020603050405020304" pitchFamily="18" charset="0"/>
              </a:rPr>
              <a:t>PUREsthetic</a:t>
            </a:r>
            <a:r>
              <a:rPr lang="en-US" sz="1800" b="0" kern="0" dirty="0">
                <a:effectLst/>
                <a:ea typeface="Times New Roman" panose="02020603050405020304" pitchFamily="18" charset="0"/>
                <a:cs typeface="Times New Roman" panose="02020603050405020304" pitchFamily="18" charset="0"/>
              </a:rPr>
              <a:t> Self-locking strips – </a:t>
            </a:r>
            <a:r>
              <a:rPr lang="en-US" sz="1800" b="0" kern="0" dirty="0">
                <a:effectLst/>
                <a:ea typeface="Calibri" panose="020F0502020204030204" pitchFamily="34" charset="0"/>
                <a:cs typeface="Times New Roman" panose="02020603050405020304" pitchFamily="18" charset="0"/>
              </a:rPr>
              <a:t>type 23, molars left-sided, 10 pcs</a:t>
            </a:r>
            <a:endParaRPr lang="pl-PL" sz="1800" b="0" kern="150" dirty="0">
              <a:effectLst/>
              <a:ea typeface="Calibri" panose="020F0502020204030204" pitchFamily="34" charset="0"/>
              <a:cs typeface="Times New Roman" panose="02020603050405020304" pitchFamily="18" charset="0"/>
            </a:endParaRPr>
          </a:p>
          <a:p>
            <a:pPr marL="285750" lvl="0" indent="-285750">
              <a:lnSpc>
                <a:spcPct val="105000"/>
              </a:lnSpc>
              <a:spcAft>
                <a:spcPts val="800"/>
              </a:spcAft>
              <a:buFont typeface="Arial" panose="020B0604020202020204" pitchFamily="34" charset="0"/>
              <a:buChar char="•"/>
            </a:pPr>
            <a:r>
              <a:rPr lang="en-US" sz="1800" b="0" kern="0" dirty="0" err="1">
                <a:effectLst/>
                <a:ea typeface="Calibri" panose="020F0502020204030204" pitchFamily="34" charset="0"/>
                <a:cs typeface="Times New Roman" panose="02020603050405020304" pitchFamily="18" charset="0"/>
              </a:rPr>
              <a:t>PUREsthetic</a:t>
            </a:r>
            <a:r>
              <a:rPr lang="en-US" sz="1800" b="0" kern="0" dirty="0">
                <a:effectLst/>
                <a:ea typeface="Calibri" panose="020F0502020204030204" pitchFamily="34" charset="0"/>
                <a:cs typeface="Times New Roman" panose="02020603050405020304" pitchFamily="18" charset="0"/>
              </a:rPr>
              <a:t> Matrix Bands</a:t>
            </a:r>
            <a:r>
              <a:rPr lang="en-US" sz="1800" b="0" kern="0" dirty="0">
                <a:effectLst/>
                <a:ea typeface="Times New Roman" panose="02020603050405020304" pitchFamily="18" charset="0"/>
                <a:cs typeface="Times New Roman" panose="02020603050405020304" pitchFamily="18" charset="0"/>
              </a:rPr>
              <a:t> –</a:t>
            </a:r>
            <a:r>
              <a:rPr lang="en-US" sz="1800" b="0" kern="0" dirty="0">
                <a:effectLst/>
                <a:ea typeface="Calibri" panose="020F0502020204030204" pitchFamily="34" charset="0"/>
                <a:cs typeface="Times New Roman" panose="02020603050405020304" pitchFamily="18" charset="0"/>
              </a:rPr>
              <a:t> type 13, molars one side, 16 pcs</a:t>
            </a:r>
            <a:endParaRPr lang="pl-PL" sz="1800" b="0" kern="150" dirty="0">
              <a:effectLst/>
              <a:ea typeface="Calibri" panose="020F0502020204030204" pitchFamily="34" charset="0"/>
              <a:cs typeface="Times New Roman" panose="02020603050405020304" pitchFamily="18" charset="0"/>
            </a:endParaRPr>
          </a:p>
        </p:txBody>
      </p:sp>
      <p:pic>
        <p:nvPicPr>
          <p:cNvPr id="3" name="Obraz 2">
            <a:extLst>
              <a:ext uri="{FF2B5EF4-FFF2-40B4-BE49-F238E27FC236}">
                <a16:creationId xmlns:a16="http://schemas.microsoft.com/office/drawing/2014/main" id="{B01DC828-0EA7-EC80-F998-0257AF1FB13A}"/>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6082145"/>
            <a:ext cx="12192000" cy="775854"/>
          </a:xfrm>
          <a:prstGeom prst="rect">
            <a:avLst/>
          </a:prstGeom>
        </p:spPr>
      </p:pic>
      <p:pic>
        <p:nvPicPr>
          <p:cNvPr id="6" name="Obraz 5">
            <a:extLst>
              <a:ext uri="{FF2B5EF4-FFF2-40B4-BE49-F238E27FC236}">
                <a16:creationId xmlns:a16="http://schemas.microsoft.com/office/drawing/2014/main" id="{A9B17F37-2DA6-5073-2053-38144D45C44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7037" t="25371" r="24814" b="31111"/>
          <a:stretch/>
        </p:blipFill>
        <p:spPr>
          <a:xfrm>
            <a:off x="7882643" y="1404857"/>
            <a:ext cx="2260600" cy="2043235"/>
          </a:xfrm>
          <a:prstGeom prst="rect">
            <a:avLst/>
          </a:prstGeom>
        </p:spPr>
      </p:pic>
      <p:pic>
        <p:nvPicPr>
          <p:cNvPr id="15" name="Obraz 14">
            <a:extLst>
              <a:ext uri="{FF2B5EF4-FFF2-40B4-BE49-F238E27FC236}">
                <a16:creationId xmlns:a16="http://schemas.microsoft.com/office/drawing/2014/main" id="{DF6BD578-CBAD-DE8B-D6C4-38A7E22440B5}"/>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0185" t="29630" r="19222" b="35926"/>
          <a:stretch/>
        </p:blipFill>
        <p:spPr>
          <a:xfrm>
            <a:off x="7841662" y="3574472"/>
            <a:ext cx="2407238" cy="1368418"/>
          </a:xfrm>
          <a:prstGeom prst="rect">
            <a:avLst/>
          </a:prstGeom>
        </p:spPr>
      </p:pic>
      <p:pic>
        <p:nvPicPr>
          <p:cNvPr id="17" name="Obraz 16">
            <a:extLst>
              <a:ext uri="{FF2B5EF4-FFF2-40B4-BE49-F238E27FC236}">
                <a16:creationId xmlns:a16="http://schemas.microsoft.com/office/drawing/2014/main" id="{9707E797-946A-9319-687E-79867DD9949B}"/>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34815" b="41327"/>
          <a:stretch/>
        </p:blipFill>
        <p:spPr>
          <a:xfrm>
            <a:off x="7814310" y="5001490"/>
            <a:ext cx="3698240" cy="882317"/>
          </a:xfrm>
          <a:prstGeom prst="rect">
            <a:avLst/>
          </a:prstGeom>
        </p:spPr>
      </p:pic>
      <p:sp>
        <p:nvSpPr>
          <p:cNvPr id="5" name="pole tekstowe 9">
            <a:extLst>
              <a:ext uri="{FF2B5EF4-FFF2-40B4-BE49-F238E27FC236}">
                <a16:creationId xmlns:a16="http://schemas.microsoft.com/office/drawing/2014/main" id="{CB9E8034-87D8-2696-15FA-9E940E436193}"/>
              </a:ext>
            </a:extLst>
          </p:cNvPr>
          <p:cNvSpPr txBox="1"/>
          <p:nvPr/>
        </p:nvSpPr>
        <p:spPr>
          <a:xfrm>
            <a:off x="179715" y="579620"/>
            <a:ext cx="7547470" cy="475515"/>
          </a:xfrm>
          <a:prstGeom prst="rect">
            <a:avLst/>
          </a:prstGeom>
          <a:noFill/>
          <a:ln cap="flat">
            <a:noFill/>
          </a:ln>
        </p:spPr>
        <p:txBody>
          <a:bodyPr vert="horz" wrap="square" lIns="91440" tIns="45720" rIns="91440" bIns="45720" anchor="t" anchorCtr="1" compatLnSpc="1">
            <a:spAutoFit/>
          </a:bodyPr>
          <a:lstStyle>
            <a:defPPr>
              <a:defRPr lang="pl-PL"/>
            </a:defPPr>
            <a:lvl1pPr>
              <a:defRPr sz="2400" b="0" i="0" u="none" strike="noStrike" kern="0" cap="none" spc="0" baseline="0">
                <a:solidFill>
                  <a:schemeClr val="bg1"/>
                </a:solidFill>
                <a:uFillTx/>
                <a:latin typeface="Sommet Light" pitchFamily="50"/>
              </a:defRPr>
            </a:lvl1pPr>
          </a:lstStyle>
          <a:p>
            <a:pPr>
              <a:lnSpc>
                <a:spcPct val="105000"/>
              </a:lnSpc>
              <a:spcAft>
                <a:spcPts val="800"/>
              </a:spcAft>
            </a:pPr>
            <a:r>
              <a:rPr lang="en-US" kern="0" dirty="0" err="1">
                <a:effectLst/>
                <a:latin typeface="Sommet Light" panose="02000505000000020004" pitchFamily="50" charset="-18"/>
                <a:ea typeface="Calibri" panose="020F0502020204030204" pitchFamily="34" charset="0"/>
                <a:cs typeface="Times New Roman" panose="02020603050405020304" pitchFamily="18" charset="0"/>
              </a:rPr>
              <a:t>PUREsthetic</a:t>
            </a:r>
            <a:r>
              <a:rPr lang="en-US" kern="0" dirty="0">
                <a:effectLst/>
                <a:latin typeface="Sommet Light" panose="02000505000000020004" pitchFamily="50" charset="-18"/>
                <a:ea typeface="Calibri" panose="020F0502020204030204" pitchFamily="34" charset="0"/>
                <a:cs typeface="Times New Roman" panose="02020603050405020304" pitchFamily="18" charset="0"/>
              </a:rPr>
              <a:t> Restoration Kit no. 2 molar on left-sided </a:t>
            </a:r>
            <a:endParaRPr lang="pl-PL" kern="150" dirty="0">
              <a:effectLst/>
              <a:latin typeface="Sommet Light" panose="02000505000000020004" pitchFamily="50" charset="-18"/>
              <a:ea typeface="Calibri" panose="020F0502020204030204" pitchFamily="34" charset="0"/>
              <a:cs typeface="Times New Roman" panose="02020603050405020304" pitchFamily="18" charset="0"/>
            </a:endParaRPr>
          </a:p>
        </p:txBody>
      </p:sp>
      <p:pic>
        <p:nvPicPr>
          <p:cNvPr id="7" name="Obraz 6">
            <a:extLst>
              <a:ext uri="{FF2B5EF4-FFF2-40B4-BE49-F238E27FC236}">
                <a16:creationId xmlns:a16="http://schemas.microsoft.com/office/drawing/2014/main" id="{3A2A44B3-6397-6B1C-AAB2-6932AEB9EA6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81618" y="6044620"/>
            <a:ext cx="2804193" cy="873668"/>
          </a:xfrm>
          <a:prstGeom prst="rect">
            <a:avLst/>
          </a:prstGeom>
        </p:spPr>
      </p:pic>
    </p:spTree>
    <p:extLst>
      <p:ext uri="{BB962C8B-B14F-4D97-AF65-F5344CB8AC3E}">
        <p14:creationId xmlns:p14="http://schemas.microsoft.com/office/powerpoint/2010/main" val="31295634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Prostokąt 10">
            <a:extLst>
              <a:ext uri="{FF2B5EF4-FFF2-40B4-BE49-F238E27FC236}">
                <a16:creationId xmlns:a16="http://schemas.microsoft.com/office/drawing/2014/main" id="{0C1D5AEF-ADD0-C303-75FE-92B4581C3280}"/>
              </a:ext>
            </a:extLst>
          </p:cNvPr>
          <p:cNvSpPr/>
          <p:nvPr/>
        </p:nvSpPr>
        <p:spPr>
          <a:xfrm>
            <a:off x="0" y="397272"/>
            <a:ext cx="7407238" cy="655773"/>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2400"/>
          </a:p>
        </p:txBody>
      </p:sp>
      <p:pic>
        <p:nvPicPr>
          <p:cNvPr id="3" name="Obraz 2">
            <a:extLst>
              <a:ext uri="{FF2B5EF4-FFF2-40B4-BE49-F238E27FC236}">
                <a16:creationId xmlns:a16="http://schemas.microsoft.com/office/drawing/2014/main" id="{B01DC828-0EA7-EC80-F998-0257AF1FB13A}"/>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6082145"/>
            <a:ext cx="12192000" cy="775854"/>
          </a:xfrm>
          <a:prstGeom prst="rect">
            <a:avLst/>
          </a:prstGeom>
        </p:spPr>
      </p:pic>
      <p:pic>
        <p:nvPicPr>
          <p:cNvPr id="6" name="Obraz 5">
            <a:extLst>
              <a:ext uri="{FF2B5EF4-FFF2-40B4-BE49-F238E27FC236}">
                <a16:creationId xmlns:a16="http://schemas.microsoft.com/office/drawing/2014/main" id="{98F5855E-EA74-3AF8-B47F-37976941C6C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82983" y="-184935"/>
            <a:ext cx="7407239" cy="4938159"/>
          </a:xfrm>
          <a:prstGeom prst="rect">
            <a:avLst/>
          </a:prstGeom>
        </p:spPr>
      </p:pic>
      <p:graphicFrame>
        <p:nvGraphicFramePr>
          <p:cNvPr id="7" name="Tabela 6">
            <a:extLst>
              <a:ext uri="{FF2B5EF4-FFF2-40B4-BE49-F238E27FC236}">
                <a16:creationId xmlns:a16="http://schemas.microsoft.com/office/drawing/2014/main" id="{E24478E6-F223-1620-286C-72608B6FCD5C}"/>
              </a:ext>
            </a:extLst>
          </p:cNvPr>
          <p:cNvGraphicFramePr>
            <a:graphicFrameLocks noGrp="1"/>
          </p:cNvGraphicFramePr>
          <p:nvPr>
            <p:extLst>
              <p:ext uri="{D42A27DB-BD31-4B8C-83A1-F6EECF244321}">
                <p14:modId xmlns:p14="http://schemas.microsoft.com/office/powerpoint/2010/main" val="1887580327"/>
              </p:ext>
            </p:extLst>
          </p:nvPr>
        </p:nvGraphicFramePr>
        <p:xfrm>
          <a:off x="948349" y="4448187"/>
          <a:ext cx="10295301" cy="1402080"/>
        </p:xfrm>
        <a:graphic>
          <a:graphicData uri="http://schemas.openxmlformats.org/drawingml/2006/table">
            <a:tbl>
              <a:tblPr firstRow="1" firstCol="1" bandRow="1">
                <a:tableStyleId>{5940675A-B579-460E-94D1-54222C63F5DA}</a:tableStyleId>
              </a:tblPr>
              <a:tblGrid>
                <a:gridCol w="1524000">
                  <a:extLst>
                    <a:ext uri="{9D8B030D-6E8A-4147-A177-3AD203B41FA5}">
                      <a16:colId xmlns:a16="http://schemas.microsoft.com/office/drawing/2014/main" val="3733095403"/>
                    </a:ext>
                  </a:extLst>
                </a:gridCol>
                <a:gridCol w="8771301">
                  <a:extLst>
                    <a:ext uri="{9D8B030D-6E8A-4147-A177-3AD203B41FA5}">
                      <a16:colId xmlns:a16="http://schemas.microsoft.com/office/drawing/2014/main" val="164279435"/>
                    </a:ext>
                  </a:extLst>
                </a:gridCol>
              </a:tblGrid>
              <a:tr h="703701">
                <a:tc>
                  <a:txBody>
                    <a:bodyPr/>
                    <a:lstStyle/>
                    <a:p>
                      <a:pPr algn="ctr">
                        <a:lnSpc>
                          <a:spcPct val="105000"/>
                        </a:lnSpc>
                        <a:spcAft>
                          <a:spcPts val="800"/>
                        </a:spcAft>
                      </a:pPr>
                      <a:r>
                        <a:rPr lang="pl-PL" sz="1800" kern="0" dirty="0">
                          <a:effectLst/>
                          <a:latin typeface="Sommet Light" panose="02000505000000020004" pitchFamily="50" charset="-18"/>
                        </a:rPr>
                        <a:t>CODE</a:t>
                      </a:r>
                    </a:p>
                    <a:p>
                      <a:pPr algn="ctr">
                        <a:lnSpc>
                          <a:spcPct val="105000"/>
                        </a:lnSpc>
                        <a:spcAft>
                          <a:spcPts val="800"/>
                        </a:spcAft>
                      </a:pPr>
                      <a:r>
                        <a:rPr lang="pl-PL" sz="1800" kern="0" dirty="0">
                          <a:effectLst/>
                          <a:latin typeface="Sommet Light" panose="02000505000000020004" pitchFamily="50" charset="-18"/>
                        </a:rPr>
                        <a:t>PS06003</a:t>
                      </a:r>
                      <a:endParaRPr lang="pl-PL" sz="1800" kern="150" dirty="0">
                        <a:effectLst/>
                        <a:latin typeface="Sommet Light" panose="02000505000000020004" pitchFamily="50" charset="-18"/>
                        <a:ea typeface="Calibri" panose="020F0502020204030204" pitchFamily="34" charset="0"/>
                        <a:cs typeface="Times New Roman" panose="02020603050405020304" pitchFamily="18" charset="0"/>
                      </a:endParaRPr>
                    </a:p>
                  </a:txBody>
                  <a:tcPr marL="42222" marR="42222" marT="0" marB="0" anchor="ctr"/>
                </a:tc>
                <a:tc>
                  <a:txBody>
                    <a:bodyPr/>
                    <a:lstStyle/>
                    <a:p>
                      <a:pPr lvl="0">
                        <a:spcAft>
                          <a:spcPts val="1200"/>
                        </a:spcAft>
                      </a:pPr>
                      <a:r>
                        <a:rPr lang="en-US" sz="1800" b="1" kern="0" dirty="0" err="1">
                          <a:effectLst/>
                          <a:latin typeface="Sommet Light" panose="02000505000000020004" pitchFamily="50" charset="-18"/>
                        </a:rPr>
                        <a:t>PUREsthetic</a:t>
                      </a:r>
                      <a:r>
                        <a:rPr lang="en-US" sz="1800" b="1" kern="0" dirty="0">
                          <a:effectLst/>
                          <a:latin typeface="Sommet Light" panose="02000505000000020004" pitchFamily="50" charset="-18"/>
                        </a:rPr>
                        <a:t> Restoration Kit no.3 molar on both sides</a:t>
                      </a:r>
                      <a:endParaRPr lang="pl-PL" sz="1800" b="1" kern="0" dirty="0">
                        <a:effectLst/>
                        <a:latin typeface="Sommet Light" panose="02000505000000020004" pitchFamily="50" charset="-18"/>
                      </a:endParaRPr>
                    </a:p>
                    <a:p>
                      <a:pPr lvl="0">
                        <a:spcAft>
                          <a:spcPts val="600"/>
                        </a:spcAft>
                      </a:pPr>
                      <a:r>
                        <a:rPr lang="en-US" sz="1800" kern="1200" dirty="0" err="1">
                          <a:solidFill>
                            <a:schemeClr val="tx1"/>
                          </a:solidFill>
                          <a:effectLst/>
                          <a:latin typeface="Sommet Light" panose="02000505000000020004" pitchFamily="50" charset="-18"/>
                          <a:ea typeface="+mn-ea"/>
                          <a:cs typeface="+mn-cs"/>
                        </a:rPr>
                        <a:t>PUREsthetic</a:t>
                      </a:r>
                      <a:r>
                        <a:rPr lang="en-US" sz="1800" kern="1200" dirty="0">
                          <a:solidFill>
                            <a:schemeClr val="tx1"/>
                          </a:solidFill>
                          <a:effectLst/>
                          <a:latin typeface="Sommet Light" panose="02000505000000020004" pitchFamily="50" charset="-18"/>
                          <a:ea typeface="+mn-ea"/>
                          <a:cs typeface="+mn-cs"/>
                        </a:rPr>
                        <a:t> Anatomical Matrix Band – type 29, molar on both sides, 16 pcs</a:t>
                      </a:r>
                      <a:endParaRPr lang="pl-PL" sz="1800" kern="1200" dirty="0">
                        <a:solidFill>
                          <a:schemeClr val="tx1"/>
                        </a:solidFill>
                        <a:effectLst/>
                        <a:latin typeface="Sommet Light" panose="02000505000000020004" pitchFamily="50" charset="-18"/>
                        <a:ea typeface="+mn-ea"/>
                        <a:cs typeface="+mn-cs"/>
                      </a:endParaRPr>
                    </a:p>
                    <a:p>
                      <a:pPr lvl="0">
                        <a:spcAft>
                          <a:spcPts val="600"/>
                        </a:spcAft>
                      </a:pPr>
                      <a:r>
                        <a:rPr lang="en-US" sz="1800" kern="1200" dirty="0" err="1">
                          <a:solidFill>
                            <a:schemeClr val="tx1"/>
                          </a:solidFill>
                          <a:effectLst/>
                          <a:latin typeface="Sommet Light" panose="02000505000000020004" pitchFamily="50" charset="-18"/>
                          <a:ea typeface="+mn-ea"/>
                          <a:cs typeface="+mn-cs"/>
                        </a:rPr>
                        <a:t>PUREsthetic</a:t>
                      </a:r>
                      <a:r>
                        <a:rPr lang="en-US" sz="1800" kern="1200" dirty="0">
                          <a:solidFill>
                            <a:schemeClr val="tx1"/>
                          </a:solidFill>
                          <a:effectLst/>
                          <a:latin typeface="Sommet Light" panose="02000505000000020004" pitchFamily="50" charset="-18"/>
                          <a:ea typeface="+mn-ea"/>
                          <a:cs typeface="+mn-cs"/>
                        </a:rPr>
                        <a:t> Self-locking strips – type 29, molars on both sides, 10 pcs</a:t>
                      </a:r>
                      <a:endParaRPr lang="pl-PL" sz="1800" kern="1200" dirty="0">
                        <a:solidFill>
                          <a:schemeClr val="tx1"/>
                        </a:solidFill>
                        <a:effectLst/>
                        <a:latin typeface="Sommet Light" panose="02000505000000020004" pitchFamily="50" charset="-18"/>
                        <a:ea typeface="+mn-ea"/>
                        <a:cs typeface="+mn-cs"/>
                      </a:endParaRPr>
                    </a:p>
                    <a:p>
                      <a:pPr lvl="0">
                        <a:spcAft>
                          <a:spcPts val="600"/>
                        </a:spcAft>
                      </a:pPr>
                      <a:r>
                        <a:rPr lang="en-US" sz="1800" kern="1200" dirty="0" err="1">
                          <a:solidFill>
                            <a:schemeClr val="tx1"/>
                          </a:solidFill>
                          <a:effectLst/>
                          <a:latin typeface="Sommet Light" panose="02000505000000020004" pitchFamily="50" charset="-18"/>
                          <a:ea typeface="+mn-ea"/>
                          <a:cs typeface="+mn-cs"/>
                        </a:rPr>
                        <a:t>PUREsthetic</a:t>
                      </a:r>
                      <a:r>
                        <a:rPr lang="en-US" sz="1800" kern="1200" dirty="0">
                          <a:solidFill>
                            <a:schemeClr val="tx1"/>
                          </a:solidFill>
                          <a:effectLst/>
                          <a:latin typeface="Sommet Light" panose="02000505000000020004" pitchFamily="50" charset="-18"/>
                          <a:ea typeface="+mn-ea"/>
                          <a:cs typeface="+mn-cs"/>
                        </a:rPr>
                        <a:t> Matrix Bands – type 9, molars on both sides, 16 pcs</a:t>
                      </a:r>
                      <a:endParaRPr lang="pl-PL" sz="1800" kern="1200" dirty="0">
                        <a:solidFill>
                          <a:schemeClr val="tx1"/>
                        </a:solidFill>
                        <a:effectLst/>
                        <a:latin typeface="Sommet Light" panose="02000505000000020004" pitchFamily="50" charset="-18"/>
                        <a:ea typeface="+mn-ea"/>
                        <a:cs typeface="+mn-cs"/>
                      </a:endParaRPr>
                    </a:p>
                  </a:txBody>
                  <a:tcPr marL="42222" marR="42222" marT="0" marB="0" anchor="ctr"/>
                </a:tc>
                <a:extLst>
                  <a:ext uri="{0D108BD9-81ED-4DB2-BD59-A6C34878D82A}">
                    <a16:rowId xmlns:a16="http://schemas.microsoft.com/office/drawing/2014/main" val="1981260361"/>
                  </a:ext>
                </a:extLst>
              </a:tr>
            </a:tbl>
          </a:graphicData>
        </a:graphic>
      </p:graphicFrame>
      <p:sp>
        <p:nvSpPr>
          <p:cNvPr id="4" name="pole tekstowe 9">
            <a:extLst>
              <a:ext uri="{FF2B5EF4-FFF2-40B4-BE49-F238E27FC236}">
                <a16:creationId xmlns:a16="http://schemas.microsoft.com/office/drawing/2014/main" id="{89D9689D-9D3E-5E09-233E-62828EE58DDB}"/>
              </a:ext>
            </a:extLst>
          </p:cNvPr>
          <p:cNvSpPr txBox="1"/>
          <p:nvPr/>
        </p:nvSpPr>
        <p:spPr>
          <a:xfrm>
            <a:off x="179715" y="579620"/>
            <a:ext cx="7547470" cy="475515"/>
          </a:xfrm>
          <a:prstGeom prst="rect">
            <a:avLst/>
          </a:prstGeom>
          <a:noFill/>
          <a:ln cap="flat">
            <a:noFill/>
          </a:ln>
        </p:spPr>
        <p:txBody>
          <a:bodyPr vert="horz" wrap="square" lIns="91440" tIns="45720" rIns="91440" bIns="45720" anchor="t" anchorCtr="1" compatLnSpc="1">
            <a:spAutoFit/>
          </a:bodyPr>
          <a:lstStyle>
            <a:defPPr>
              <a:defRPr lang="pl-PL"/>
            </a:defPPr>
            <a:lvl1pPr>
              <a:defRPr sz="2400" b="0" i="0" u="none" strike="noStrike" kern="0" cap="none" spc="0" baseline="0">
                <a:solidFill>
                  <a:schemeClr val="bg1"/>
                </a:solidFill>
                <a:uFillTx/>
                <a:latin typeface="Sommet Light" pitchFamily="50"/>
              </a:defRPr>
            </a:lvl1pPr>
          </a:lstStyle>
          <a:p>
            <a:pPr>
              <a:lnSpc>
                <a:spcPct val="105000"/>
              </a:lnSpc>
              <a:spcAft>
                <a:spcPts val="800"/>
              </a:spcAft>
            </a:pPr>
            <a:r>
              <a:rPr lang="en-US" kern="0" dirty="0" err="1">
                <a:effectLst/>
                <a:latin typeface="Sommet Light" panose="02000505000000020004" pitchFamily="50" charset="-18"/>
                <a:ea typeface="Calibri" panose="020F0502020204030204" pitchFamily="34" charset="0"/>
                <a:cs typeface="Times New Roman" panose="02020603050405020304" pitchFamily="18" charset="0"/>
              </a:rPr>
              <a:t>PUREsthetic</a:t>
            </a:r>
            <a:r>
              <a:rPr lang="en-US" kern="0" dirty="0">
                <a:effectLst/>
                <a:latin typeface="Sommet Light" panose="02000505000000020004" pitchFamily="50" charset="-18"/>
                <a:ea typeface="Calibri" panose="020F0502020204030204" pitchFamily="34" charset="0"/>
                <a:cs typeface="Times New Roman" panose="02020603050405020304" pitchFamily="18" charset="0"/>
              </a:rPr>
              <a:t> Restoration Kit no. 3 molar on both sides </a:t>
            </a:r>
            <a:endParaRPr lang="pl-PL" kern="150" dirty="0">
              <a:effectLst/>
              <a:latin typeface="Sommet Light" panose="02000505000000020004" pitchFamily="50" charset="-18"/>
              <a:ea typeface="Calibri" panose="020F0502020204030204" pitchFamily="34" charset="0"/>
              <a:cs typeface="Times New Roman" panose="02020603050405020304" pitchFamily="18" charset="0"/>
            </a:endParaRPr>
          </a:p>
        </p:txBody>
      </p:sp>
      <p:pic>
        <p:nvPicPr>
          <p:cNvPr id="5" name="Obraz 4">
            <a:extLst>
              <a:ext uri="{FF2B5EF4-FFF2-40B4-BE49-F238E27FC236}">
                <a16:creationId xmlns:a16="http://schemas.microsoft.com/office/drawing/2014/main" id="{33645DDD-FD7A-D0E8-8A0E-B6F166EC878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1618" y="6044620"/>
            <a:ext cx="2804193" cy="873668"/>
          </a:xfrm>
          <a:prstGeom prst="rect">
            <a:avLst/>
          </a:prstGeom>
        </p:spPr>
      </p:pic>
    </p:spTree>
    <p:extLst>
      <p:ext uri="{BB962C8B-B14F-4D97-AF65-F5344CB8AC3E}">
        <p14:creationId xmlns:p14="http://schemas.microsoft.com/office/powerpoint/2010/main" val="21243751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Prostokąt 10">
            <a:extLst>
              <a:ext uri="{FF2B5EF4-FFF2-40B4-BE49-F238E27FC236}">
                <a16:creationId xmlns:a16="http://schemas.microsoft.com/office/drawing/2014/main" id="{0C1D5AEF-ADD0-C303-75FE-92B4581C3280}"/>
              </a:ext>
            </a:extLst>
          </p:cNvPr>
          <p:cNvSpPr/>
          <p:nvPr/>
        </p:nvSpPr>
        <p:spPr>
          <a:xfrm>
            <a:off x="-1" y="397272"/>
            <a:ext cx="7380515" cy="655773"/>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2400"/>
          </a:p>
        </p:txBody>
      </p:sp>
      <p:pic>
        <p:nvPicPr>
          <p:cNvPr id="3" name="Obraz 2">
            <a:extLst>
              <a:ext uri="{FF2B5EF4-FFF2-40B4-BE49-F238E27FC236}">
                <a16:creationId xmlns:a16="http://schemas.microsoft.com/office/drawing/2014/main" id="{B01DC828-0EA7-EC80-F998-0257AF1FB13A}"/>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6082145"/>
            <a:ext cx="12192000" cy="775854"/>
          </a:xfrm>
          <a:prstGeom prst="rect">
            <a:avLst/>
          </a:prstGeom>
        </p:spPr>
      </p:pic>
      <p:pic>
        <p:nvPicPr>
          <p:cNvPr id="6" name="Obraz 5">
            <a:extLst>
              <a:ext uri="{FF2B5EF4-FFF2-40B4-BE49-F238E27FC236}">
                <a16:creationId xmlns:a16="http://schemas.microsoft.com/office/drawing/2014/main" id="{F144A2D3-F00E-568E-2751-6342CBCD67A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7407" t="40926" r="6360" b="40370"/>
          <a:stretch/>
        </p:blipFill>
        <p:spPr>
          <a:xfrm>
            <a:off x="7576460" y="4107402"/>
            <a:ext cx="4292600" cy="931062"/>
          </a:xfrm>
          <a:prstGeom prst="rect">
            <a:avLst/>
          </a:prstGeom>
        </p:spPr>
      </p:pic>
      <p:pic>
        <p:nvPicPr>
          <p:cNvPr id="13" name="Obraz 12">
            <a:extLst>
              <a:ext uri="{FF2B5EF4-FFF2-40B4-BE49-F238E27FC236}">
                <a16:creationId xmlns:a16="http://schemas.microsoft.com/office/drawing/2014/main" id="{C88C5463-0C0D-0F9D-1BB9-D015457DAFA2}"/>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35000" t="25556" r="32963" b="27368"/>
          <a:stretch/>
        </p:blipFill>
        <p:spPr>
          <a:xfrm>
            <a:off x="9678442" y="1592263"/>
            <a:ext cx="1522958" cy="2237870"/>
          </a:xfrm>
          <a:prstGeom prst="rect">
            <a:avLst/>
          </a:prstGeom>
        </p:spPr>
      </p:pic>
      <p:pic>
        <p:nvPicPr>
          <p:cNvPr id="15" name="Obraz 14">
            <a:extLst>
              <a:ext uri="{FF2B5EF4-FFF2-40B4-BE49-F238E27FC236}">
                <a16:creationId xmlns:a16="http://schemas.microsoft.com/office/drawing/2014/main" id="{A9447D15-4C37-80D4-CA97-56C2B4A6470C}"/>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31482" t="24814" r="32037" b="36111"/>
          <a:stretch/>
        </p:blipFill>
        <p:spPr>
          <a:xfrm>
            <a:off x="7576460" y="1592263"/>
            <a:ext cx="1590040" cy="1703038"/>
          </a:xfrm>
          <a:prstGeom prst="rect">
            <a:avLst/>
          </a:prstGeom>
        </p:spPr>
      </p:pic>
      <p:sp>
        <p:nvSpPr>
          <p:cNvPr id="5" name="pole tekstowe 9">
            <a:extLst>
              <a:ext uri="{FF2B5EF4-FFF2-40B4-BE49-F238E27FC236}">
                <a16:creationId xmlns:a16="http://schemas.microsoft.com/office/drawing/2014/main" id="{20B13DCB-0F41-D579-777B-0A43F354EDA4}"/>
              </a:ext>
            </a:extLst>
          </p:cNvPr>
          <p:cNvSpPr txBox="1"/>
          <p:nvPr/>
        </p:nvSpPr>
        <p:spPr>
          <a:xfrm>
            <a:off x="179715" y="579620"/>
            <a:ext cx="7547470" cy="475515"/>
          </a:xfrm>
          <a:prstGeom prst="rect">
            <a:avLst/>
          </a:prstGeom>
          <a:noFill/>
          <a:ln cap="flat">
            <a:noFill/>
          </a:ln>
        </p:spPr>
        <p:txBody>
          <a:bodyPr vert="horz" wrap="square" lIns="91440" tIns="45720" rIns="91440" bIns="45720" anchor="t" anchorCtr="1" compatLnSpc="1">
            <a:spAutoFit/>
          </a:bodyPr>
          <a:lstStyle>
            <a:defPPr>
              <a:defRPr lang="pl-PL"/>
            </a:defPPr>
            <a:lvl1pPr>
              <a:defRPr sz="2400" b="0" i="0" u="none" strike="noStrike" kern="0" cap="none" spc="0" baseline="0">
                <a:solidFill>
                  <a:schemeClr val="bg1"/>
                </a:solidFill>
                <a:uFillTx/>
                <a:latin typeface="Sommet Light" pitchFamily="50"/>
              </a:defRPr>
            </a:lvl1pPr>
          </a:lstStyle>
          <a:p>
            <a:pPr>
              <a:lnSpc>
                <a:spcPct val="105000"/>
              </a:lnSpc>
              <a:spcAft>
                <a:spcPts val="800"/>
              </a:spcAft>
            </a:pPr>
            <a:r>
              <a:rPr lang="en-US" kern="0" dirty="0" err="1">
                <a:effectLst/>
                <a:latin typeface="Sommet Light" panose="02000505000000020004" pitchFamily="50" charset="-18"/>
                <a:ea typeface="Calibri" panose="020F0502020204030204" pitchFamily="34" charset="0"/>
                <a:cs typeface="Times New Roman" panose="02020603050405020304" pitchFamily="18" charset="0"/>
              </a:rPr>
              <a:t>PUREsthetic</a:t>
            </a:r>
            <a:r>
              <a:rPr lang="en-US" kern="0" dirty="0">
                <a:effectLst/>
                <a:latin typeface="Sommet Light" panose="02000505000000020004" pitchFamily="50" charset="-18"/>
                <a:ea typeface="Calibri" panose="020F0502020204030204" pitchFamily="34" charset="0"/>
                <a:cs typeface="Times New Roman" panose="02020603050405020304" pitchFamily="18" charset="0"/>
              </a:rPr>
              <a:t> Restoration Kit no. 3 molar on both sides </a:t>
            </a:r>
            <a:endParaRPr lang="pl-PL" kern="150" dirty="0">
              <a:effectLst/>
              <a:latin typeface="Sommet Light" panose="02000505000000020004" pitchFamily="50" charset="-18"/>
              <a:ea typeface="Calibri" panose="020F0502020204030204" pitchFamily="34" charset="0"/>
              <a:cs typeface="Times New Roman" panose="02020603050405020304" pitchFamily="18" charset="0"/>
            </a:endParaRPr>
          </a:p>
        </p:txBody>
      </p:sp>
      <p:sp>
        <p:nvSpPr>
          <p:cNvPr id="7" name="pole tekstowe 6">
            <a:extLst>
              <a:ext uri="{FF2B5EF4-FFF2-40B4-BE49-F238E27FC236}">
                <a16:creationId xmlns:a16="http://schemas.microsoft.com/office/drawing/2014/main" id="{752CDD8B-9DD1-3DAC-C9F6-06A08A2C34B8}"/>
              </a:ext>
            </a:extLst>
          </p:cNvPr>
          <p:cNvSpPr txBox="1"/>
          <p:nvPr/>
        </p:nvSpPr>
        <p:spPr>
          <a:xfrm>
            <a:off x="695326" y="1539718"/>
            <a:ext cx="6369192" cy="2535181"/>
          </a:xfrm>
          <a:prstGeom prst="rect">
            <a:avLst/>
          </a:prstGeom>
          <a:noFill/>
        </p:spPr>
        <p:txBody>
          <a:bodyPr wrap="square" rtlCol="0">
            <a:spAutoFit/>
          </a:bodyPr>
          <a:lstStyle>
            <a:defPPr>
              <a:defRPr lang="pl-PL"/>
            </a:defPPr>
            <a:lvl1pPr>
              <a:lnSpc>
                <a:spcPct val="107000"/>
              </a:lnSpc>
              <a:spcAft>
                <a:spcPts val="800"/>
              </a:spcAft>
              <a:defRPr b="1">
                <a:solidFill>
                  <a:srgbClr val="7F7F7F"/>
                </a:solidFill>
                <a:latin typeface="Sommet Light" panose="02000505000000020004" pitchFamily="50" charset="-18"/>
              </a:defRPr>
            </a:lvl1pPr>
          </a:lstStyle>
          <a:p>
            <a:pPr>
              <a:lnSpc>
                <a:spcPct val="105000"/>
              </a:lnSpc>
              <a:spcAft>
                <a:spcPts val="800"/>
              </a:spcAft>
            </a:pPr>
            <a:r>
              <a:rPr lang="en-US" sz="1800" b="0" kern="150" dirty="0">
                <a:effectLst/>
                <a:ea typeface="Calibri" panose="020F0502020204030204" pitchFamily="34" charset="0"/>
                <a:cs typeface="Times New Roman" panose="02020603050405020304" pitchFamily="18" charset="0"/>
              </a:rPr>
              <a:t>Set for restoring class II cavities intended for both sides molar teeth.</a:t>
            </a:r>
          </a:p>
          <a:p>
            <a:pPr>
              <a:lnSpc>
                <a:spcPct val="105000"/>
              </a:lnSpc>
              <a:spcAft>
                <a:spcPts val="800"/>
              </a:spcAft>
            </a:pPr>
            <a:r>
              <a:rPr lang="en-US" sz="1800" b="0" kern="150" dirty="0">
                <a:effectLst/>
                <a:ea typeface="Calibri" panose="020F0502020204030204" pitchFamily="34" charset="0"/>
                <a:cs typeface="Times New Roman" panose="02020603050405020304" pitchFamily="18" charset="0"/>
              </a:rPr>
              <a:t>Kit contains:</a:t>
            </a:r>
          </a:p>
          <a:p>
            <a:pPr marL="285750" indent="-285750">
              <a:lnSpc>
                <a:spcPct val="105000"/>
              </a:lnSpc>
              <a:spcAft>
                <a:spcPts val="800"/>
              </a:spcAft>
              <a:buFont typeface="Arial" panose="020B0604020202020204" pitchFamily="34" charset="0"/>
              <a:buChar char="•"/>
            </a:pPr>
            <a:r>
              <a:rPr lang="en-US" sz="1800" b="0" kern="150" dirty="0" err="1">
                <a:effectLst/>
                <a:ea typeface="Calibri" panose="020F0502020204030204" pitchFamily="34" charset="0"/>
                <a:cs typeface="Times New Roman" panose="02020603050405020304" pitchFamily="18" charset="0"/>
              </a:rPr>
              <a:t>PUREsthetic</a:t>
            </a:r>
            <a:r>
              <a:rPr lang="en-US" sz="1800" b="0" kern="150" dirty="0">
                <a:effectLst/>
                <a:ea typeface="Calibri" panose="020F0502020204030204" pitchFamily="34" charset="0"/>
                <a:cs typeface="Times New Roman" panose="02020603050405020304" pitchFamily="18" charset="0"/>
              </a:rPr>
              <a:t> Anatomical Matrix Band – type 29, molar</a:t>
            </a:r>
            <a:r>
              <a:rPr lang="pl-PL" sz="1800" b="0" kern="150" dirty="0">
                <a:effectLst/>
                <a:ea typeface="Calibri" panose="020F0502020204030204" pitchFamily="34" charset="0"/>
                <a:cs typeface="Times New Roman" panose="02020603050405020304" pitchFamily="18" charset="0"/>
              </a:rPr>
              <a:t>s</a:t>
            </a:r>
            <a:r>
              <a:rPr lang="en-US" sz="1800" b="0" kern="150" dirty="0">
                <a:effectLst/>
                <a:ea typeface="Calibri" panose="020F0502020204030204" pitchFamily="34" charset="0"/>
                <a:cs typeface="Times New Roman" panose="02020603050405020304" pitchFamily="18" charset="0"/>
              </a:rPr>
              <a:t> on both sides, 16 pcs</a:t>
            </a:r>
          </a:p>
          <a:p>
            <a:pPr marL="285750" indent="-285750">
              <a:lnSpc>
                <a:spcPct val="105000"/>
              </a:lnSpc>
              <a:spcAft>
                <a:spcPts val="800"/>
              </a:spcAft>
              <a:buFont typeface="Arial" panose="020B0604020202020204" pitchFamily="34" charset="0"/>
              <a:buChar char="•"/>
            </a:pPr>
            <a:r>
              <a:rPr lang="en-US" sz="1800" b="0" kern="150" dirty="0" err="1">
                <a:effectLst/>
                <a:ea typeface="Calibri" panose="020F0502020204030204" pitchFamily="34" charset="0"/>
                <a:cs typeface="Times New Roman" panose="02020603050405020304" pitchFamily="18" charset="0"/>
              </a:rPr>
              <a:t>PUREsthetic</a:t>
            </a:r>
            <a:r>
              <a:rPr lang="en-US" sz="1800" b="0" kern="150" dirty="0">
                <a:effectLst/>
                <a:ea typeface="Calibri" panose="020F0502020204030204" pitchFamily="34" charset="0"/>
                <a:cs typeface="Times New Roman" panose="02020603050405020304" pitchFamily="18" charset="0"/>
              </a:rPr>
              <a:t> Self-locking strips – type 29, molars on both sides, 10 pcs</a:t>
            </a:r>
          </a:p>
          <a:p>
            <a:pPr marL="285750" indent="-285750">
              <a:lnSpc>
                <a:spcPct val="105000"/>
              </a:lnSpc>
              <a:spcAft>
                <a:spcPts val="800"/>
              </a:spcAft>
              <a:buFont typeface="Arial" panose="020B0604020202020204" pitchFamily="34" charset="0"/>
              <a:buChar char="•"/>
            </a:pPr>
            <a:r>
              <a:rPr lang="en-US" sz="1800" b="0" kern="150" dirty="0" err="1">
                <a:effectLst/>
                <a:ea typeface="Calibri" panose="020F0502020204030204" pitchFamily="34" charset="0"/>
                <a:cs typeface="Times New Roman" panose="02020603050405020304" pitchFamily="18" charset="0"/>
              </a:rPr>
              <a:t>PUREsthetic</a:t>
            </a:r>
            <a:r>
              <a:rPr lang="en-US" sz="1800" b="0" kern="150" dirty="0">
                <a:effectLst/>
                <a:ea typeface="Calibri" panose="020F0502020204030204" pitchFamily="34" charset="0"/>
                <a:cs typeface="Times New Roman" panose="02020603050405020304" pitchFamily="18" charset="0"/>
              </a:rPr>
              <a:t> Matrix Bands – type 9, molars on both sides, 16 pcs</a:t>
            </a:r>
          </a:p>
        </p:txBody>
      </p:sp>
      <p:pic>
        <p:nvPicPr>
          <p:cNvPr id="4" name="Obraz 3">
            <a:extLst>
              <a:ext uri="{FF2B5EF4-FFF2-40B4-BE49-F238E27FC236}">
                <a16:creationId xmlns:a16="http://schemas.microsoft.com/office/drawing/2014/main" id="{E8110119-E903-00CF-7B04-D4EF982218D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81618" y="6044620"/>
            <a:ext cx="2804193" cy="873668"/>
          </a:xfrm>
          <a:prstGeom prst="rect">
            <a:avLst/>
          </a:prstGeom>
        </p:spPr>
      </p:pic>
    </p:spTree>
    <p:extLst>
      <p:ext uri="{BB962C8B-B14F-4D97-AF65-F5344CB8AC3E}">
        <p14:creationId xmlns:p14="http://schemas.microsoft.com/office/powerpoint/2010/main" val="38664597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Prostokąt 10">
            <a:extLst>
              <a:ext uri="{FF2B5EF4-FFF2-40B4-BE49-F238E27FC236}">
                <a16:creationId xmlns:a16="http://schemas.microsoft.com/office/drawing/2014/main" id="{0C1D5AEF-ADD0-C303-75FE-92B4581C3280}"/>
              </a:ext>
            </a:extLst>
          </p:cNvPr>
          <p:cNvSpPr/>
          <p:nvPr/>
        </p:nvSpPr>
        <p:spPr>
          <a:xfrm>
            <a:off x="-1" y="397272"/>
            <a:ext cx="7405636" cy="655773"/>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2400"/>
          </a:p>
        </p:txBody>
      </p:sp>
      <p:pic>
        <p:nvPicPr>
          <p:cNvPr id="3" name="Obraz 2">
            <a:extLst>
              <a:ext uri="{FF2B5EF4-FFF2-40B4-BE49-F238E27FC236}">
                <a16:creationId xmlns:a16="http://schemas.microsoft.com/office/drawing/2014/main" id="{B01DC828-0EA7-EC80-F998-0257AF1FB13A}"/>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6082145"/>
            <a:ext cx="12192000" cy="775854"/>
          </a:xfrm>
          <a:prstGeom prst="rect">
            <a:avLst/>
          </a:prstGeom>
        </p:spPr>
      </p:pic>
      <p:graphicFrame>
        <p:nvGraphicFramePr>
          <p:cNvPr id="4" name="Tabela 3">
            <a:extLst>
              <a:ext uri="{FF2B5EF4-FFF2-40B4-BE49-F238E27FC236}">
                <a16:creationId xmlns:a16="http://schemas.microsoft.com/office/drawing/2014/main" id="{973EF72A-6C30-602D-A630-87C91C775678}"/>
              </a:ext>
            </a:extLst>
          </p:cNvPr>
          <p:cNvGraphicFramePr>
            <a:graphicFrameLocks noGrp="1"/>
          </p:cNvGraphicFramePr>
          <p:nvPr>
            <p:extLst>
              <p:ext uri="{D42A27DB-BD31-4B8C-83A1-F6EECF244321}">
                <p14:modId xmlns:p14="http://schemas.microsoft.com/office/powerpoint/2010/main" val="2970457584"/>
              </p:ext>
            </p:extLst>
          </p:nvPr>
        </p:nvGraphicFramePr>
        <p:xfrm>
          <a:off x="828152" y="4262305"/>
          <a:ext cx="10295301" cy="1615982"/>
        </p:xfrm>
        <a:graphic>
          <a:graphicData uri="http://schemas.openxmlformats.org/drawingml/2006/table">
            <a:tbl>
              <a:tblPr firstRow="1" firstCol="1" bandRow="1">
                <a:tableStyleId>{5940675A-B579-460E-94D1-54222C63F5DA}</a:tableStyleId>
              </a:tblPr>
              <a:tblGrid>
                <a:gridCol w="1524000">
                  <a:extLst>
                    <a:ext uri="{9D8B030D-6E8A-4147-A177-3AD203B41FA5}">
                      <a16:colId xmlns:a16="http://schemas.microsoft.com/office/drawing/2014/main" val="1310017238"/>
                    </a:ext>
                  </a:extLst>
                </a:gridCol>
                <a:gridCol w="8771301">
                  <a:extLst>
                    <a:ext uri="{9D8B030D-6E8A-4147-A177-3AD203B41FA5}">
                      <a16:colId xmlns:a16="http://schemas.microsoft.com/office/drawing/2014/main" val="528203935"/>
                    </a:ext>
                  </a:extLst>
                </a:gridCol>
              </a:tblGrid>
              <a:tr h="1615982">
                <a:tc>
                  <a:txBody>
                    <a:bodyPr/>
                    <a:lstStyle/>
                    <a:p>
                      <a:pPr algn="ctr">
                        <a:lnSpc>
                          <a:spcPct val="105000"/>
                        </a:lnSpc>
                        <a:spcAft>
                          <a:spcPts val="800"/>
                        </a:spcAft>
                      </a:pPr>
                      <a:r>
                        <a:rPr lang="pl-PL" sz="1800" kern="0" dirty="0">
                          <a:effectLst/>
                          <a:latin typeface="Sommet Light" panose="02000505000000020004" pitchFamily="50" charset="-18"/>
                        </a:rPr>
                        <a:t>CODE</a:t>
                      </a:r>
                    </a:p>
                    <a:p>
                      <a:pPr algn="ctr">
                        <a:lnSpc>
                          <a:spcPct val="105000"/>
                        </a:lnSpc>
                        <a:spcAft>
                          <a:spcPts val="800"/>
                        </a:spcAft>
                      </a:pPr>
                      <a:r>
                        <a:rPr lang="pl-PL" sz="1800" kern="0" dirty="0">
                          <a:effectLst/>
                          <a:latin typeface="Sommet Light" panose="02000505000000020004" pitchFamily="50" charset="-18"/>
                        </a:rPr>
                        <a:t>PS06004</a:t>
                      </a:r>
                      <a:endParaRPr lang="pl-PL" sz="1800" kern="150" dirty="0">
                        <a:effectLst/>
                        <a:latin typeface="Sommet Light" panose="02000505000000020004" pitchFamily="50" charset="-18"/>
                        <a:ea typeface="Calibri" panose="020F0502020204030204" pitchFamily="34" charset="0"/>
                        <a:cs typeface="Times New Roman" panose="02020603050405020304" pitchFamily="18" charset="0"/>
                      </a:endParaRPr>
                    </a:p>
                  </a:txBody>
                  <a:tcPr marL="42222" marR="42222" marT="0" marB="0" anchor="ctr"/>
                </a:tc>
                <a:tc>
                  <a:txBody>
                    <a:bodyPr/>
                    <a:lstStyle/>
                    <a:p>
                      <a:pPr>
                        <a:lnSpc>
                          <a:spcPct val="105000"/>
                        </a:lnSpc>
                        <a:spcAft>
                          <a:spcPts val="1200"/>
                        </a:spcAft>
                      </a:pPr>
                      <a:r>
                        <a:rPr lang="en-US" sz="1800" b="1" kern="0" dirty="0" err="1">
                          <a:effectLst/>
                          <a:latin typeface="Sommet Light" panose="02000505000000020004" pitchFamily="50" charset="-18"/>
                        </a:rPr>
                        <a:t>PUREsthetic</a:t>
                      </a:r>
                      <a:r>
                        <a:rPr lang="en-US" sz="1800" b="1" kern="0" dirty="0">
                          <a:effectLst/>
                          <a:latin typeface="Sommet Light" panose="02000505000000020004" pitchFamily="50" charset="-18"/>
                        </a:rPr>
                        <a:t> Restoration Kit no.4 premolar right-sided </a:t>
                      </a:r>
                      <a:endParaRPr lang="pl-PL" sz="1800" b="1" kern="0" dirty="0">
                        <a:effectLst/>
                        <a:latin typeface="Sommet Light" panose="02000505000000020004" pitchFamily="50" charset="-18"/>
                      </a:endParaRPr>
                    </a:p>
                    <a:p>
                      <a:pPr marL="0" lvl="0" algn="l" defTabSz="914400" rtl="0" eaLnBrk="1" latinLnBrk="0" hangingPunct="1">
                        <a:lnSpc>
                          <a:spcPct val="105000"/>
                        </a:lnSpc>
                        <a:spcAft>
                          <a:spcPts val="600"/>
                        </a:spcAft>
                      </a:pPr>
                      <a:r>
                        <a:rPr lang="en-US" sz="1800" kern="1200" dirty="0" err="1">
                          <a:solidFill>
                            <a:schemeClr val="tx1"/>
                          </a:solidFill>
                          <a:effectLst/>
                          <a:latin typeface="Sommet Light" panose="02000505000000020004" pitchFamily="50" charset="-18"/>
                          <a:ea typeface="+mn-ea"/>
                          <a:cs typeface="+mn-cs"/>
                        </a:rPr>
                        <a:t>PUREsthetic</a:t>
                      </a:r>
                      <a:r>
                        <a:rPr lang="en-US" sz="1800" kern="1200" dirty="0">
                          <a:solidFill>
                            <a:schemeClr val="tx1"/>
                          </a:solidFill>
                          <a:effectLst/>
                          <a:latin typeface="Sommet Light" panose="02000505000000020004" pitchFamily="50" charset="-18"/>
                          <a:ea typeface="+mn-ea"/>
                          <a:cs typeface="+mn-cs"/>
                        </a:rPr>
                        <a:t> Anatomical Matrix Band – type 22, premolar right-sided, 16 pcs</a:t>
                      </a:r>
                      <a:endParaRPr lang="pl-PL" sz="1800" kern="1200" dirty="0">
                        <a:solidFill>
                          <a:schemeClr val="tx1"/>
                        </a:solidFill>
                        <a:effectLst/>
                        <a:latin typeface="Sommet Light" panose="02000505000000020004" pitchFamily="50" charset="-18"/>
                        <a:ea typeface="+mn-ea"/>
                        <a:cs typeface="+mn-cs"/>
                      </a:endParaRPr>
                    </a:p>
                    <a:p>
                      <a:pPr marL="0" lvl="0" algn="l" defTabSz="914400" rtl="0" eaLnBrk="1" latinLnBrk="0" hangingPunct="1">
                        <a:lnSpc>
                          <a:spcPct val="105000"/>
                        </a:lnSpc>
                        <a:spcAft>
                          <a:spcPts val="600"/>
                        </a:spcAft>
                      </a:pPr>
                      <a:r>
                        <a:rPr lang="en-US" sz="1800" kern="1200" dirty="0" err="1">
                          <a:solidFill>
                            <a:schemeClr val="tx1"/>
                          </a:solidFill>
                          <a:effectLst/>
                          <a:latin typeface="Sommet Light" panose="02000505000000020004" pitchFamily="50" charset="-18"/>
                          <a:ea typeface="+mn-ea"/>
                          <a:cs typeface="+mn-cs"/>
                        </a:rPr>
                        <a:t>PUREsthetic</a:t>
                      </a:r>
                      <a:r>
                        <a:rPr lang="en-US" sz="1800" kern="1200" dirty="0">
                          <a:solidFill>
                            <a:schemeClr val="tx1"/>
                          </a:solidFill>
                          <a:effectLst/>
                          <a:latin typeface="Sommet Light" panose="02000505000000020004" pitchFamily="50" charset="-18"/>
                          <a:ea typeface="+mn-ea"/>
                          <a:cs typeface="+mn-cs"/>
                        </a:rPr>
                        <a:t> Matrix Bands – type 12, premolars one side, 16 pcs</a:t>
                      </a:r>
                    </a:p>
                    <a:p>
                      <a:pPr marL="0" lvl="0" algn="l" defTabSz="914400" rtl="0" eaLnBrk="1" latinLnBrk="0" hangingPunct="1">
                        <a:lnSpc>
                          <a:spcPct val="105000"/>
                        </a:lnSpc>
                        <a:spcAft>
                          <a:spcPts val="600"/>
                        </a:spcAft>
                      </a:pPr>
                      <a:r>
                        <a:rPr lang="en-US" sz="1800" kern="1200" dirty="0" err="1">
                          <a:solidFill>
                            <a:schemeClr val="tx1"/>
                          </a:solidFill>
                          <a:effectLst/>
                          <a:latin typeface="Sommet Light" panose="02000505000000020004" pitchFamily="50" charset="-18"/>
                          <a:ea typeface="+mn-ea"/>
                          <a:cs typeface="+mn-cs"/>
                        </a:rPr>
                        <a:t>PUREsthetic</a:t>
                      </a:r>
                      <a:r>
                        <a:rPr lang="en-US" sz="1800" kern="1200" dirty="0">
                          <a:solidFill>
                            <a:schemeClr val="tx1"/>
                          </a:solidFill>
                          <a:effectLst/>
                          <a:latin typeface="Sommet Light" panose="02000505000000020004" pitchFamily="50" charset="-18"/>
                          <a:ea typeface="+mn-ea"/>
                          <a:cs typeface="+mn-cs"/>
                        </a:rPr>
                        <a:t> Polyester Matrix Strips – width 8 mm, thickness 0,05 mm, 15 mb, 1 pc</a:t>
                      </a:r>
                    </a:p>
                  </a:txBody>
                  <a:tcPr marL="42222" marR="42222" marT="0" marB="0" anchor="ctr"/>
                </a:tc>
                <a:extLst>
                  <a:ext uri="{0D108BD9-81ED-4DB2-BD59-A6C34878D82A}">
                    <a16:rowId xmlns:a16="http://schemas.microsoft.com/office/drawing/2014/main" val="2266146332"/>
                  </a:ext>
                </a:extLst>
              </a:tr>
            </a:tbl>
          </a:graphicData>
        </a:graphic>
      </p:graphicFrame>
      <p:pic>
        <p:nvPicPr>
          <p:cNvPr id="6" name="Obraz 5">
            <a:extLst>
              <a:ext uri="{FF2B5EF4-FFF2-40B4-BE49-F238E27FC236}">
                <a16:creationId xmlns:a16="http://schemas.microsoft.com/office/drawing/2014/main" id="{44E4FECF-8D19-B550-C13D-572088A9BA0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21321" y="-228711"/>
            <a:ext cx="7027982" cy="4684514"/>
          </a:xfrm>
          <a:prstGeom prst="rect">
            <a:avLst/>
          </a:prstGeom>
        </p:spPr>
      </p:pic>
      <p:sp>
        <p:nvSpPr>
          <p:cNvPr id="5" name="pole tekstowe 9">
            <a:extLst>
              <a:ext uri="{FF2B5EF4-FFF2-40B4-BE49-F238E27FC236}">
                <a16:creationId xmlns:a16="http://schemas.microsoft.com/office/drawing/2014/main" id="{01F78969-9DC5-8E21-AEFC-BCD8F5D1432D}"/>
              </a:ext>
            </a:extLst>
          </p:cNvPr>
          <p:cNvSpPr txBox="1"/>
          <p:nvPr/>
        </p:nvSpPr>
        <p:spPr>
          <a:xfrm>
            <a:off x="179715" y="579620"/>
            <a:ext cx="7547470" cy="475515"/>
          </a:xfrm>
          <a:prstGeom prst="rect">
            <a:avLst/>
          </a:prstGeom>
          <a:noFill/>
          <a:ln cap="flat">
            <a:noFill/>
          </a:ln>
        </p:spPr>
        <p:txBody>
          <a:bodyPr vert="horz" wrap="square" lIns="91440" tIns="45720" rIns="91440" bIns="45720" anchor="t" anchorCtr="1" compatLnSpc="1">
            <a:spAutoFit/>
          </a:bodyPr>
          <a:lstStyle>
            <a:defPPr>
              <a:defRPr lang="pl-PL"/>
            </a:defPPr>
            <a:lvl1pPr>
              <a:defRPr sz="2400" b="0" i="0" u="none" strike="noStrike" kern="0" cap="none" spc="0" baseline="0">
                <a:solidFill>
                  <a:schemeClr val="bg1"/>
                </a:solidFill>
                <a:uFillTx/>
                <a:latin typeface="Sommet Light" pitchFamily="50"/>
              </a:defRPr>
            </a:lvl1pPr>
          </a:lstStyle>
          <a:p>
            <a:pPr>
              <a:lnSpc>
                <a:spcPct val="105000"/>
              </a:lnSpc>
              <a:spcAft>
                <a:spcPts val="800"/>
              </a:spcAft>
            </a:pPr>
            <a:r>
              <a:rPr lang="en-US" kern="0" dirty="0" err="1">
                <a:effectLst/>
                <a:latin typeface="Sommet Light" panose="02000505000000020004" pitchFamily="50" charset="-18"/>
                <a:ea typeface="Calibri" panose="020F0502020204030204" pitchFamily="34" charset="0"/>
                <a:cs typeface="Times New Roman" panose="02020603050405020304" pitchFamily="18" charset="0"/>
              </a:rPr>
              <a:t>PUREsthetic</a:t>
            </a:r>
            <a:r>
              <a:rPr lang="en-US" kern="0" dirty="0">
                <a:effectLst/>
                <a:latin typeface="Sommet Light" panose="02000505000000020004" pitchFamily="50" charset="-18"/>
                <a:ea typeface="Calibri" panose="020F0502020204030204" pitchFamily="34" charset="0"/>
                <a:cs typeface="Times New Roman" panose="02020603050405020304" pitchFamily="18" charset="0"/>
              </a:rPr>
              <a:t> Restoration Kit no. 4 premolar right-sided </a:t>
            </a:r>
            <a:endParaRPr lang="pl-PL" kern="150" dirty="0">
              <a:effectLst/>
              <a:latin typeface="Sommet Light" panose="02000505000000020004" pitchFamily="50" charset="-18"/>
              <a:ea typeface="Calibri" panose="020F0502020204030204" pitchFamily="34" charset="0"/>
              <a:cs typeface="Times New Roman" panose="02020603050405020304" pitchFamily="18" charset="0"/>
            </a:endParaRPr>
          </a:p>
        </p:txBody>
      </p:sp>
      <p:pic>
        <p:nvPicPr>
          <p:cNvPr id="7" name="Obraz 6">
            <a:extLst>
              <a:ext uri="{FF2B5EF4-FFF2-40B4-BE49-F238E27FC236}">
                <a16:creationId xmlns:a16="http://schemas.microsoft.com/office/drawing/2014/main" id="{8A97A84B-E054-2532-B89B-63796BD16BB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1618" y="6044620"/>
            <a:ext cx="2804193" cy="873668"/>
          </a:xfrm>
          <a:prstGeom prst="rect">
            <a:avLst/>
          </a:prstGeom>
        </p:spPr>
      </p:pic>
    </p:spTree>
    <p:extLst>
      <p:ext uri="{BB962C8B-B14F-4D97-AF65-F5344CB8AC3E}">
        <p14:creationId xmlns:p14="http://schemas.microsoft.com/office/powerpoint/2010/main" val="23111932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Prostokąt 10">
            <a:extLst>
              <a:ext uri="{FF2B5EF4-FFF2-40B4-BE49-F238E27FC236}">
                <a16:creationId xmlns:a16="http://schemas.microsoft.com/office/drawing/2014/main" id="{0C1D5AEF-ADD0-C303-75FE-92B4581C3280}"/>
              </a:ext>
            </a:extLst>
          </p:cNvPr>
          <p:cNvSpPr/>
          <p:nvPr/>
        </p:nvSpPr>
        <p:spPr>
          <a:xfrm>
            <a:off x="0" y="397272"/>
            <a:ext cx="7435780" cy="655773"/>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2400"/>
          </a:p>
        </p:txBody>
      </p:sp>
      <p:pic>
        <p:nvPicPr>
          <p:cNvPr id="3" name="Obraz 2">
            <a:extLst>
              <a:ext uri="{FF2B5EF4-FFF2-40B4-BE49-F238E27FC236}">
                <a16:creationId xmlns:a16="http://schemas.microsoft.com/office/drawing/2014/main" id="{B01DC828-0EA7-EC80-F998-0257AF1FB13A}"/>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6082145"/>
            <a:ext cx="12192000" cy="775854"/>
          </a:xfrm>
          <a:prstGeom prst="rect">
            <a:avLst/>
          </a:prstGeom>
        </p:spPr>
      </p:pic>
      <p:pic>
        <p:nvPicPr>
          <p:cNvPr id="6" name="Obraz 5">
            <a:extLst>
              <a:ext uri="{FF2B5EF4-FFF2-40B4-BE49-F238E27FC236}">
                <a16:creationId xmlns:a16="http://schemas.microsoft.com/office/drawing/2014/main" id="{BC59E75C-9CBC-AB6B-4A95-D96897B446E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8542" t="15756" r="22253" b="11091"/>
          <a:stretch/>
        </p:blipFill>
        <p:spPr>
          <a:xfrm>
            <a:off x="7609034" y="4415831"/>
            <a:ext cx="1877200" cy="2029817"/>
          </a:xfrm>
          <a:prstGeom prst="rect">
            <a:avLst/>
          </a:prstGeom>
        </p:spPr>
      </p:pic>
      <p:pic>
        <p:nvPicPr>
          <p:cNvPr id="13" name="Obraz 12">
            <a:extLst>
              <a:ext uri="{FF2B5EF4-FFF2-40B4-BE49-F238E27FC236}">
                <a16:creationId xmlns:a16="http://schemas.microsoft.com/office/drawing/2014/main" id="{4801679A-29D0-4326-EF49-04D0BD058F78}"/>
              </a:ext>
            </a:extLst>
          </p:cNvPr>
          <p:cNvPicPr>
            <a:picLocks noChangeAspect="1"/>
          </p:cNvPicPr>
          <p:nvPr/>
        </p:nvPicPr>
        <p:blipFill>
          <a:blip r:embed="rId4" cstate="print">
            <a:clrChange>
              <a:clrFrom>
                <a:srgbClr val="ECECEC"/>
              </a:clrFrom>
              <a:clrTo>
                <a:srgbClr val="ECECEC">
                  <a:alpha val="0"/>
                </a:srgbClr>
              </a:clrTo>
            </a:clrChange>
            <a:extLst>
              <a:ext uri="{28A0092B-C50C-407E-A947-70E740481C1C}">
                <a14:useLocalDpi xmlns:a14="http://schemas.microsoft.com/office/drawing/2010/main" val="0"/>
              </a:ext>
            </a:extLst>
          </a:blip>
          <a:stretch>
            <a:fillRect/>
          </a:stretch>
        </p:blipFill>
        <p:spPr>
          <a:xfrm>
            <a:off x="8547634" y="3970843"/>
            <a:ext cx="2919791" cy="2919791"/>
          </a:xfrm>
          <a:prstGeom prst="rect">
            <a:avLst/>
          </a:prstGeom>
        </p:spPr>
      </p:pic>
      <p:pic>
        <p:nvPicPr>
          <p:cNvPr id="15" name="Obraz 14">
            <a:extLst>
              <a:ext uri="{FF2B5EF4-FFF2-40B4-BE49-F238E27FC236}">
                <a16:creationId xmlns:a16="http://schemas.microsoft.com/office/drawing/2014/main" id="{D6F70666-0DAC-3F83-01F9-4BDF10597AED}"/>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8704" t="37963" r="7592" b="41500"/>
          <a:stretch/>
        </p:blipFill>
        <p:spPr>
          <a:xfrm>
            <a:off x="7239000" y="3004452"/>
            <a:ext cx="4445000" cy="1090605"/>
          </a:xfrm>
          <a:prstGeom prst="rect">
            <a:avLst/>
          </a:prstGeom>
        </p:spPr>
      </p:pic>
      <p:pic>
        <p:nvPicPr>
          <p:cNvPr id="17" name="Obraz 16">
            <a:extLst>
              <a:ext uri="{FF2B5EF4-FFF2-40B4-BE49-F238E27FC236}">
                <a16:creationId xmlns:a16="http://schemas.microsoft.com/office/drawing/2014/main" id="{A3E273EA-4C13-B2CF-0E24-55CC94FF07EC}"/>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30185" t="30926" r="30926" b="37491"/>
          <a:stretch/>
        </p:blipFill>
        <p:spPr>
          <a:xfrm>
            <a:off x="8422526" y="1292914"/>
            <a:ext cx="1810040" cy="1470030"/>
          </a:xfrm>
          <a:prstGeom prst="rect">
            <a:avLst/>
          </a:prstGeom>
        </p:spPr>
      </p:pic>
      <p:sp>
        <p:nvSpPr>
          <p:cNvPr id="5" name="pole tekstowe 4">
            <a:extLst>
              <a:ext uri="{FF2B5EF4-FFF2-40B4-BE49-F238E27FC236}">
                <a16:creationId xmlns:a16="http://schemas.microsoft.com/office/drawing/2014/main" id="{02AB2056-FBEF-4562-E4FD-010CF1817951}"/>
              </a:ext>
            </a:extLst>
          </p:cNvPr>
          <p:cNvSpPr txBox="1"/>
          <p:nvPr/>
        </p:nvSpPr>
        <p:spPr>
          <a:xfrm>
            <a:off x="695326" y="1539718"/>
            <a:ext cx="6369192" cy="2826030"/>
          </a:xfrm>
          <a:prstGeom prst="rect">
            <a:avLst/>
          </a:prstGeom>
          <a:noFill/>
        </p:spPr>
        <p:txBody>
          <a:bodyPr wrap="square" rtlCol="0">
            <a:spAutoFit/>
          </a:bodyPr>
          <a:lstStyle>
            <a:defPPr>
              <a:defRPr lang="pl-PL"/>
            </a:defPPr>
            <a:lvl1pPr>
              <a:lnSpc>
                <a:spcPct val="107000"/>
              </a:lnSpc>
              <a:spcAft>
                <a:spcPts val="800"/>
              </a:spcAft>
              <a:defRPr b="1">
                <a:solidFill>
                  <a:srgbClr val="7F7F7F"/>
                </a:solidFill>
                <a:latin typeface="Sommet Light" panose="02000505000000020004" pitchFamily="50" charset="-18"/>
              </a:defRPr>
            </a:lvl1pPr>
          </a:lstStyle>
          <a:p>
            <a:pPr>
              <a:lnSpc>
                <a:spcPct val="105000"/>
              </a:lnSpc>
              <a:spcAft>
                <a:spcPts val="800"/>
              </a:spcAft>
            </a:pPr>
            <a:r>
              <a:rPr lang="en-US" sz="1800" b="0" kern="150" dirty="0">
                <a:effectLst/>
                <a:ea typeface="Calibri" panose="020F0502020204030204" pitchFamily="34" charset="0"/>
                <a:cs typeface="Times New Roman" panose="02020603050405020304" pitchFamily="18" charset="0"/>
              </a:rPr>
              <a:t>Set for restoring class II cavities intended for right-sided premolar teeth.</a:t>
            </a:r>
          </a:p>
          <a:p>
            <a:pPr>
              <a:lnSpc>
                <a:spcPct val="105000"/>
              </a:lnSpc>
              <a:spcAft>
                <a:spcPts val="800"/>
              </a:spcAft>
            </a:pPr>
            <a:r>
              <a:rPr lang="en-US" sz="1800" b="0" kern="150" dirty="0">
                <a:effectLst/>
                <a:ea typeface="Calibri" panose="020F0502020204030204" pitchFamily="34" charset="0"/>
                <a:cs typeface="Times New Roman" panose="02020603050405020304" pitchFamily="18" charset="0"/>
              </a:rPr>
              <a:t>Kit contains:</a:t>
            </a:r>
          </a:p>
          <a:p>
            <a:pPr marL="285750" indent="-285750">
              <a:lnSpc>
                <a:spcPct val="105000"/>
              </a:lnSpc>
              <a:spcAft>
                <a:spcPts val="800"/>
              </a:spcAft>
              <a:buFont typeface="Arial" panose="020B0604020202020204" pitchFamily="34" charset="0"/>
              <a:buChar char="•"/>
            </a:pPr>
            <a:r>
              <a:rPr lang="en-US" sz="1800" b="0" kern="150" dirty="0" err="1">
                <a:effectLst/>
                <a:ea typeface="Calibri" panose="020F0502020204030204" pitchFamily="34" charset="0"/>
                <a:cs typeface="Times New Roman" panose="02020603050405020304" pitchFamily="18" charset="0"/>
              </a:rPr>
              <a:t>PUREsthetic</a:t>
            </a:r>
            <a:r>
              <a:rPr lang="en-US" sz="1800" b="0" kern="150" dirty="0">
                <a:effectLst/>
                <a:ea typeface="Calibri" panose="020F0502020204030204" pitchFamily="34" charset="0"/>
                <a:cs typeface="Times New Roman" panose="02020603050405020304" pitchFamily="18" charset="0"/>
              </a:rPr>
              <a:t> Anatomical Matrix Band – type 22, premolar right-sided, 16 pcs</a:t>
            </a:r>
          </a:p>
          <a:p>
            <a:pPr marL="285750" indent="-285750">
              <a:lnSpc>
                <a:spcPct val="105000"/>
              </a:lnSpc>
              <a:spcAft>
                <a:spcPts val="800"/>
              </a:spcAft>
              <a:buFont typeface="Arial" panose="020B0604020202020204" pitchFamily="34" charset="0"/>
              <a:buChar char="•"/>
            </a:pPr>
            <a:r>
              <a:rPr lang="en-US" sz="1800" b="0" kern="150" dirty="0" err="1">
                <a:effectLst/>
                <a:ea typeface="Calibri" panose="020F0502020204030204" pitchFamily="34" charset="0"/>
                <a:cs typeface="Times New Roman" panose="02020603050405020304" pitchFamily="18" charset="0"/>
              </a:rPr>
              <a:t>PUREsthetic</a:t>
            </a:r>
            <a:r>
              <a:rPr lang="en-US" sz="1800" b="0" kern="150" dirty="0">
                <a:effectLst/>
                <a:ea typeface="Calibri" panose="020F0502020204030204" pitchFamily="34" charset="0"/>
                <a:cs typeface="Times New Roman" panose="02020603050405020304" pitchFamily="18" charset="0"/>
              </a:rPr>
              <a:t> Matrix Bands – type 12, premolars one side, 16 pcs</a:t>
            </a:r>
          </a:p>
          <a:p>
            <a:pPr marL="285750" indent="-285750">
              <a:lnSpc>
                <a:spcPct val="105000"/>
              </a:lnSpc>
              <a:spcAft>
                <a:spcPts val="800"/>
              </a:spcAft>
              <a:buFont typeface="Arial" panose="020B0604020202020204" pitchFamily="34" charset="0"/>
              <a:buChar char="•"/>
            </a:pPr>
            <a:r>
              <a:rPr lang="en-US" sz="1800" b="0" kern="150" dirty="0" err="1">
                <a:effectLst/>
                <a:ea typeface="Calibri" panose="020F0502020204030204" pitchFamily="34" charset="0"/>
                <a:cs typeface="Times New Roman" panose="02020603050405020304" pitchFamily="18" charset="0"/>
              </a:rPr>
              <a:t>PUREsthetic</a:t>
            </a:r>
            <a:r>
              <a:rPr lang="en-US" sz="1800" b="0" kern="150" dirty="0">
                <a:effectLst/>
                <a:ea typeface="Calibri" panose="020F0502020204030204" pitchFamily="34" charset="0"/>
                <a:cs typeface="Times New Roman" panose="02020603050405020304" pitchFamily="18" charset="0"/>
              </a:rPr>
              <a:t> Polyester Matrix Strips – width 8 mm, thickness 0,05 mm, 15 mb, 1 pc</a:t>
            </a:r>
          </a:p>
        </p:txBody>
      </p:sp>
      <p:sp>
        <p:nvSpPr>
          <p:cNvPr id="7" name="pole tekstowe 9">
            <a:extLst>
              <a:ext uri="{FF2B5EF4-FFF2-40B4-BE49-F238E27FC236}">
                <a16:creationId xmlns:a16="http://schemas.microsoft.com/office/drawing/2014/main" id="{052FA282-3438-4CF3-B7E9-368D06E0FAFD}"/>
              </a:ext>
            </a:extLst>
          </p:cNvPr>
          <p:cNvSpPr txBox="1"/>
          <p:nvPr/>
        </p:nvSpPr>
        <p:spPr>
          <a:xfrm>
            <a:off x="179715" y="579620"/>
            <a:ext cx="7547470" cy="475515"/>
          </a:xfrm>
          <a:prstGeom prst="rect">
            <a:avLst/>
          </a:prstGeom>
          <a:noFill/>
          <a:ln cap="flat">
            <a:noFill/>
          </a:ln>
        </p:spPr>
        <p:txBody>
          <a:bodyPr vert="horz" wrap="square" lIns="91440" tIns="45720" rIns="91440" bIns="45720" anchor="t" anchorCtr="1" compatLnSpc="1">
            <a:spAutoFit/>
          </a:bodyPr>
          <a:lstStyle>
            <a:defPPr>
              <a:defRPr lang="pl-PL"/>
            </a:defPPr>
            <a:lvl1pPr>
              <a:defRPr sz="2400" b="0" i="0" u="none" strike="noStrike" kern="0" cap="none" spc="0" baseline="0">
                <a:solidFill>
                  <a:schemeClr val="bg1"/>
                </a:solidFill>
                <a:uFillTx/>
                <a:latin typeface="Sommet Light" pitchFamily="50"/>
              </a:defRPr>
            </a:lvl1pPr>
          </a:lstStyle>
          <a:p>
            <a:pPr>
              <a:lnSpc>
                <a:spcPct val="105000"/>
              </a:lnSpc>
              <a:spcAft>
                <a:spcPts val="800"/>
              </a:spcAft>
            </a:pPr>
            <a:r>
              <a:rPr lang="en-US" kern="0" dirty="0" err="1">
                <a:effectLst/>
                <a:latin typeface="Sommet Light" panose="02000505000000020004" pitchFamily="50" charset="-18"/>
                <a:ea typeface="Calibri" panose="020F0502020204030204" pitchFamily="34" charset="0"/>
                <a:cs typeface="Times New Roman" panose="02020603050405020304" pitchFamily="18" charset="0"/>
              </a:rPr>
              <a:t>PUREsthetic</a:t>
            </a:r>
            <a:r>
              <a:rPr lang="en-US" kern="0" dirty="0">
                <a:effectLst/>
                <a:latin typeface="Sommet Light" panose="02000505000000020004" pitchFamily="50" charset="-18"/>
                <a:ea typeface="Calibri" panose="020F0502020204030204" pitchFamily="34" charset="0"/>
                <a:cs typeface="Times New Roman" panose="02020603050405020304" pitchFamily="18" charset="0"/>
              </a:rPr>
              <a:t> Restoration Kit no. 4 premolar right-sided </a:t>
            </a:r>
            <a:endParaRPr lang="pl-PL" kern="150" dirty="0">
              <a:effectLst/>
              <a:latin typeface="Sommet Light" panose="02000505000000020004" pitchFamily="50" charset="-18"/>
              <a:ea typeface="Calibri" panose="020F0502020204030204" pitchFamily="34" charset="0"/>
              <a:cs typeface="Times New Roman" panose="02020603050405020304" pitchFamily="18" charset="0"/>
            </a:endParaRPr>
          </a:p>
        </p:txBody>
      </p:sp>
      <p:pic>
        <p:nvPicPr>
          <p:cNvPr id="8" name="Obraz 7">
            <a:extLst>
              <a:ext uri="{FF2B5EF4-FFF2-40B4-BE49-F238E27FC236}">
                <a16:creationId xmlns:a16="http://schemas.microsoft.com/office/drawing/2014/main" id="{B01A60FD-790F-C0B1-49B4-AE7177E2DA94}"/>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81618" y="6044620"/>
            <a:ext cx="2804193" cy="873668"/>
          </a:xfrm>
          <a:prstGeom prst="rect">
            <a:avLst/>
          </a:prstGeom>
        </p:spPr>
      </p:pic>
    </p:spTree>
    <p:extLst>
      <p:ext uri="{BB962C8B-B14F-4D97-AF65-F5344CB8AC3E}">
        <p14:creationId xmlns:p14="http://schemas.microsoft.com/office/powerpoint/2010/main" val="4363278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Prostokąt 10">
            <a:extLst>
              <a:ext uri="{FF2B5EF4-FFF2-40B4-BE49-F238E27FC236}">
                <a16:creationId xmlns:a16="http://schemas.microsoft.com/office/drawing/2014/main" id="{0C1D5AEF-ADD0-C303-75FE-92B4581C3280}"/>
              </a:ext>
            </a:extLst>
          </p:cNvPr>
          <p:cNvSpPr/>
          <p:nvPr/>
        </p:nvSpPr>
        <p:spPr>
          <a:xfrm>
            <a:off x="-1" y="397272"/>
            <a:ext cx="7405635" cy="655773"/>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2400"/>
          </a:p>
        </p:txBody>
      </p:sp>
      <p:pic>
        <p:nvPicPr>
          <p:cNvPr id="3" name="Obraz 2">
            <a:extLst>
              <a:ext uri="{FF2B5EF4-FFF2-40B4-BE49-F238E27FC236}">
                <a16:creationId xmlns:a16="http://schemas.microsoft.com/office/drawing/2014/main" id="{B01DC828-0EA7-EC80-F998-0257AF1FB13A}"/>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6082145"/>
            <a:ext cx="12192000" cy="775854"/>
          </a:xfrm>
          <a:prstGeom prst="rect">
            <a:avLst/>
          </a:prstGeom>
        </p:spPr>
      </p:pic>
      <p:graphicFrame>
        <p:nvGraphicFramePr>
          <p:cNvPr id="4" name="Tabela 3">
            <a:extLst>
              <a:ext uri="{FF2B5EF4-FFF2-40B4-BE49-F238E27FC236}">
                <a16:creationId xmlns:a16="http://schemas.microsoft.com/office/drawing/2014/main" id="{55D52874-89AF-46A7-3B3A-FEEC93E8200D}"/>
              </a:ext>
            </a:extLst>
          </p:cNvPr>
          <p:cNvGraphicFramePr>
            <a:graphicFrameLocks noGrp="1"/>
          </p:cNvGraphicFramePr>
          <p:nvPr>
            <p:extLst>
              <p:ext uri="{D42A27DB-BD31-4B8C-83A1-F6EECF244321}">
                <p14:modId xmlns:p14="http://schemas.microsoft.com/office/powerpoint/2010/main" val="114505473"/>
              </p:ext>
            </p:extLst>
          </p:nvPr>
        </p:nvGraphicFramePr>
        <p:xfrm>
          <a:off x="695325" y="4528013"/>
          <a:ext cx="10295301" cy="1453515"/>
        </p:xfrm>
        <a:graphic>
          <a:graphicData uri="http://schemas.openxmlformats.org/drawingml/2006/table">
            <a:tbl>
              <a:tblPr firstRow="1" firstCol="1" bandRow="1">
                <a:tableStyleId>{5940675A-B579-460E-94D1-54222C63F5DA}</a:tableStyleId>
              </a:tblPr>
              <a:tblGrid>
                <a:gridCol w="1524000">
                  <a:extLst>
                    <a:ext uri="{9D8B030D-6E8A-4147-A177-3AD203B41FA5}">
                      <a16:colId xmlns:a16="http://schemas.microsoft.com/office/drawing/2014/main" val="305096425"/>
                    </a:ext>
                  </a:extLst>
                </a:gridCol>
                <a:gridCol w="8771301">
                  <a:extLst>
                    <a:ext uri="{9D8B030D-6E8A-4147-A177-3AD203B41FA5}">
                      <a16:colId xmlns:a16="http://schemas.microsoft.com/office/drawing/2014/main" val="2788761207"/>
                    </a:ext>
                  </a:extLst>
                </a:gridCol>
              </a:tblGrid>
              <a:tr h="707337">
                <a:tc>
                  <a:txBody>
                    <a:bodyPr/>
                    <a:lstStyle/>
                    <a:p>
                      <a:pPr algn="ctr">
                        <a:lnSpc>
                          <a:spcPct val="105000"/>
                        </a:lnSpc>
                        <a:spcAft>
                          <a:spcPts val="800"/>
                        </a:spcAft>
                      </a:pPr>
                      <a:r>
                        <a:rPr lang="pl-PL" sz="1800" kern="0" dirty="0">
                          <a:effectLst/>
                          <a:latin typeface="Sommet Light" panose="02000505000000020004" pitchFamily="50" charset="-18"/>
                        </a:rPr>
                        <a:t>CODE</a:t>
                      </a:r>
                    </a:p>
                    <a:p>
                      <a:pPr algn="ctr">
                        <a:lnSpc>
                          <a:spcPct val="105000"/>
                        </a:lnSpc>
                        <a:spcAft>
                          <a:spcPts val="800"/>
                        </a:spcAft>
                      </a:pPr>
                      <a:r>
                        <a:rPr lang="pl-PL" sz="1800" kern="0" dirty="0">
                          <a:effectLst/>
                          <a:latin typeface="Sommet Light" panose="02000505000000020004" pitchFamily="50" charset="-18"/>
                        </a:rPr>
                        <a:t>PS06005</a:t>
                      </a:r>
                      <a:endParaRPr lang="pl-PL" sz="1800" kern="150" dirty="0">
                        <a:effectLst/>
                        <a:latin typeface="Sommet Light" panose="02000505000000020004" pitchFamily="50" charset="-18"/>
                        <a:ea typeface="Calibri" panose="020F0502020204030204" pitchFamily="34" charset="0"/>
                        <a:cs typeface="Times New Roman" panose="02020603050405020304" pitchFamily="18" charset="0"/>
                      </a:endParaRPr>
                    </a:p>
                  </a:txBody>
                  <a:tcPr marL="42222" marR="42222" marT="0" marB="0" anchor="ctr"/>
                </a:tc>
                <a:tc>
                  <a:txBody>
                    <a:bodyPr/>
                    <a:lstStyle/>
                    <a:p>
                      <a:pPr>
                        <a:lnSpc>
                          <a:spcPct val="105000"/>
                        </a:lnSpc>
                        <a:spcAft>
                          <a:spcPts val="1200"/>
                        </a:spcAft>
                      </a:pPr>
                      <a:r>
                        <a:rPr lang="en-US" sz="1800" b="1" kern="0" dirty="0" err="1">
                          <a:effectLst/>
                          <a:latin typeface="Sommet Light" panose="02000505000000020004" pitchFamily="50" charset="-18"/>
                        </a:rPr>
                        <a:t>PUREsthetic</a:t>
                      </a:r>
                      <a:r>
                        <a:rPr lang="en-US" sz="1800" b="1" kern="0" dirty="0">
                          <a:effectLst/>
                          <a:latin typeface="Sommet Light" panose="02000505000000020004" pitchFamily="50" charset="-18"/>
                        </a:rPr>
                        <a:t> Restoration Kit no.5 premolar left-sided </a:t>
                      </a:r>
                      <a:endParaRPr lang="pl-PL" sz="1800" b="1" kern="0" dirty="0">
                        <a:effectLst/>
                        <a:latin typeface="Sommet Light" panose="02000505000000020004" pitchFamily="50" charset="-18"/>
                      </a:endParaRPr>
                    </a:p>
                    <a:p>
                      <a:pPr marL="0" lvl="0" algn="l" defTabSz="914400" rtl="0" eaLnBrk="1" latinLnBrk="0" hangingPunct="1">
                        <a:lnSpc>
                          <a:spcPct val="105000"/>
                        </a:lnSpc>
                        <a:spcAft>
                          <a:spcPts val="600"/>
                        </a:spcAft>
                      </a:pPr>
                      <a:r>
                        <a:rPr lang="en-US" sz="1800" kern="1200" dirty="0" err="1">
                          <a:solidFill>
                            <a:schemeClr val="tx1"/>
                          </a:solidFill>
                          <a:effectLst/>
                          <a:latin typeface="Sommet Light" panose="02000505000000020004" pitchFamily="50" charset="-18"/>
                          <a:ea typeface="+mn-ea"/>
                          <a:cs typeface="+mn-cs"/>
                        </a:rPr>
                        <a:t>PUREsthetic</a:t>
                      </a:r>
                      <a:r>
                        <a:rPr lang="en-US" sz="1800" kern="1200" dirty="0">
                          <a:solidFill>
                            <a:schemeClr val="tx1"/>
                          </a:solidFill>
                          <a:effectLst/>
                          <a:latin typeface="Sommet Light" panose="02000505000000020004" pitchFamily="50" charset="-18"/>
                          <a:ea typeface="+mn-ea"/>
                          <a:cs typeface="+mn-cs"/>
                        </a:rPr>
                        <a:t> Anatomical Matrix Band – type 21, premolar left-sided, 16 pcs </a:t>
                      </a:r>
                    </a:p>
                    <a:p>
                      <a:pPr marL="0" lvl="0" algn="l" defTabSz="914400" rtl="0" eaLnBrk="1" latinLnBrk="0" hangingPunct="1">
                        <a:lnSpc>
                          <a:spcPct val="105000"/>
                        </a:lnSpc>
                        <a:spcAft>
                          <a:spcPts val="600"/>
                        </a:spcAft>
                      </a:pPr>
                      <a:r>
                        <a:rPr lang="en-US" sz="1800" kern="1200" dirty="0" err="1">
                          <a:solidFill>
                            <a:schemeClr val="tx1"/>
                          </a:solidFill>
                          <a:effectLst/>
                          <a:latin typeface="Sommet Light" panose="02000505000000020004" pitchFamily="50" charset="-18"/>
                          <a:ea typeface="+mn-ea"/>
                          <a:cs typeface="+mn-cs"/>
                        </a:rPr>
                        <a:t>PUREsthetic</a:t>
                      </a:r>
                      <a:r>
                        <a:rPr lang="en-US" sz="1800" kern="1200" dirty="0">
                          <a:solidFill>
                            <a:schemeClr val="tx1"/>
                          </a:solidFill>
                          <a:effectLst/>
                          <a:latin typeface="Sommet Light" panose="02000505000000020004" pitchFamily="50" charset="-18"/>
                          <a:ea typeface="+mn-ea"/>
                          <a:cs typeface="+mn-cs"/>
                        </a:rPr>
                        <a:t> Matrix Bands – type 12, premolars one side, 16 pcs</a:t>
                      </a:r>
                    </a:p>
                    <a:p>
                      <a:pPr marL="0" lvl="0" algn="l" defTabSz="914400" rtl="0" eaLnBrk="1" latinLnBrk="0" hangingPunct="1">
                        <a:lnSpc>
                          <a:spcPct val="105000"/>
                        </a:lnSpc>
                        <a:spcAft>
                          <a:spcPts val="600"/>
                        </a:spcAft>
                      </a:pPr>
                      <a:r>
                        <a:rPr lang="en-US" sz="1800" kern="1200" dirty="0" err="1">
                          <a:solidFill>
                            <a:schemeClr val="tx1"/>
                          </a:solidFill>
                          <a:effectLst/>
                          <a:latin typeface="Sommet Light" panose="02000505000000020004" pitchFamily="50" charset="-18"/>
                          <a:ea typeface="+mn-ea"/>
                          <a:cs typeface="+mn-cs"/>
                        </a:rPr>
                        <a:t>PUREsthetic</a:t>
                      </a:r>
                      <a:r>
                        <a:rPr lang="en-US" sz="1800" kern="1200" dirty="0">
                          <a:solidFill>
                            <a:schemeClr val="tx1"/>
                          </a:solidFill>
                          <a:effectLst/>
                          <a:latin typeface="Sommet Light" panose="02000505000000020004" pitchFamily="50" charset="-18"/>
                          <a:ea typeface="+mn-ea"/>
                          <a:cs typeface="+mn-cs"/>
                        </a:rPr>
                        <a:t> Polyester Matrix Strips </a:t>
                      </a:r>
                      <a:r>
                        <a:rPr lang="en-US" sz="1800" kern="0" dirty="0">
                          <a:effectLst/>
                          <a:latin typeface="Sommet Light" panose="02000505000000020004" pitchFamily="50" charset="-18"/>
                        </a:rPr>
                        <a:t>– width 8 mm, thickness 0,05 mm, 15 mb, 1 pc</a:t>
                      </a:r>
                    </a:p>
                  </a:txBody>
                  <a:tcPr marL="42222" marR="42222" marT="0" marB="0" anchor="ctr"/>
                </a:tc>
                <a:extLst>
                  <a:ext uri="{0D108BD9-81ED-4DB2-BD59-A6C34878D82A}">
                    <a16:rowId xmlns:a16="http://schemas.microsoft.com/office/drawing/2014/main" val="347169917"/>
                  </a:ext>
                </a:extLst>
              </a:tr>
            </a:tbl>
          </a:graphicData>
        </a:graphic>
      </p:graphicFrame>
      <p:pic>
        <p:nvPicPr>
          <p:cNvPr id="6" name="Obraz 5">
            <a:extLst>
              <a:ext uri="{FF2B5EF4-FFF2-40B4-BE49-F238E27FC236}">
                <a16:creationId xmlns:a16="http://schemas.microsoft.com/office/drawing/2014/main" id="{6618A9B0-1435-BAD3-F34E-C9751546301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65824" y="0"/>
            <a:ext cx="7273675" cy="4849117"/>
          </a:xfrm>
          <a:prstGeom prst="rect">
            <a:avLst/>
          </a:prstGeom>
        </p:spPr>
      </p:pic>
      <p:sp>
        <p:nvSpPr>
          <p:cNvPr id="5" name="pole tekstowe 9">
            <a:extLst>
              <a:ext uri="{FF2B5EF4-FFF2-40B4-BE49-F238E27FC236}">
                <a16:creationId xmlns:a16="http://schemas.microsoft.com/office/drawing/2014/main" id="{39F3AFEA-C2F8-8237-4B27-27BCD340C90A}"/>
              </a:ext>
            </a:extLst>
          </p:cNvPr>
          <p:cNvSpPr txBox="1"/>
          <p:nvPr/>
        </p:nvSpPr>
        <p:spPr>
          <a:xfrm>
            <a:off x="179715" y="579620"/>
            <a:ext cx="7547470" cy="475515"/>
          </a:xfrm>
          <a:prstGeom prst="rect">
            <a:avLst/>
          </a:prstGeom>
          <a:noFill/>
          <a:ln cap="flat">
            <a:noFill/>
          </a:ln>
        </p:spPr>
        <p:txBody>
          <a:bodyPr vert="horz" wrap="square" lIns="91440" tIns="45720" rIns="91440" bIns="45720" anchor="t" anchorCtr="1" compatLnSpc="1">
            <a:spAutoFit/>
          </a:bodyPr>
          <a:lstStyle>
            <a:defPPr>
              <a:defRPr lang="pl-PL"/>
            </a:defPPr>
            <a:lvl1pPr>
              <a:defRPr sz="2400" b="0" i="0" u="none" strike="noStrike" kern="0" cap="none" spc="0" baseline="0">
                <a:solidFill>
                  <a:schemeClr val="bg1"/>
                </a:solidFill>
                <a:uFillTx/>
                <a:latin typeface="Sommet Light" pitchFamily="50"/>
              </a:defRPr>
            </a:lvl1pPr>
          </a:lstStyle>
          <a:p>
            <a:pPr>
              <a:lnSpc>
                <a:spcPct val="105000"/>
              </a:lnSpc>
              <a:spcAft>
                <a:spcPts val="800"/>
              </a:spcAft>
            </a:pPr>
            <a:r>
              <a:rPr lang="en-US" kern="0" dirty="0" err="1">
                <a:effectLst/>
                <a:latin typeface="Sommet Light" panose="02000505000000020004" pitchFamily="50" charset="-18"/>
                <a:ea typeface="Calibri" panose="020F0502020204030204" pitchFamily="34" charset="0"/>
                <a:cs typeface="Times New Roman" panose="02020603050405020304" pitchFamily="18" charset="0"/>
              </a:rPr>
              <a:t>PUREsthetic</a:t>
            </a:r>
            <a:r>
              <a:rPr lang="en-US" kern="0" dirty="0">
                <a:effectLst/>
                <a:latin typeface="Sommet Light" panose="02000505000000020004" pitchFamily="50" charset="-18"/>
                <a:ea typeface="Calibri" panose="020F0502020204030204" pitchFamily="34" charset="0"/>
                <a:cs typeface="Times New Roman" panose="02020603050405020304" pitchFamily="18" charset="0"/>
              </a:rPr>
              <a:t> Restoration Kit no. 5 premolar left-sided </a:t>
            </a:r>
            <a:endParaRPr lang="pl-PL" kern="150" dirty="0">
              <a:effectLst/>
              <a:latin typeface="Sommet Light" panose="02000505000000020004" pitchFamily="50" charset="-18"/>
              <a:ea typeface="Calibri" panose="020F0502020204030204" pitchFamily="34" charset="0"/>
              <a:cs typeface="Times New Roman" panose="02020603050405020304" pitchFamily="18" charset="0"/>
            </a:endParaRPr>
          </a:p>
        </p:txBody>
      </p:sp>
      <p:pic>
        <p:nvPicPr>
          <p:cNvPr id="7" name="Obraz 6">
            <a:extLst>
              <a:ext uri="{FF2B5EF4-FFF2-40B4-BE49-F238E27FC236}">
                <a16:creationId xmlns:a16="http://schemas.microsoft.com/office/drawing/2014/main" id="{9C3B756E-6E05-5E19-3A30-D6CF1F830A4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1618" y="6044620"/>
            <a:ext cx="2804193" cy="873668"/>
          </a:xfrm>
          <a:prstGeom prst="rect">
            <a:avLst/>
          </a:prstGeom>
        </p:spPr>
      </p:pic>
    </p:spTree>
    <p:extLst>
      <p:ext uri="{BB962C8B-B14F-4D97-AF65-F5344CB8AC3E}">
        <p14:creationId xmlns:p14="http://schemas.microsoft.com/office/powerpoint/2010/main" val="26756657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Prostokąt 10">
            <a:extLst>
              <a:ext uri="{FF2B5EF4-FFF2-40B4-BE49-F238E27FC236}">
                <a16:creationId xmlns:a16="http://schemas.microsoft.com/office/drawing/2014/main" id="{0C1D5AEF-ADD0-C303-75FE-92B4581C3280}"/>
              </a:ext>
            </a:extLst>
          </p:cNvPr>
          <p:cNvSpPr/>
          <p:nvPr/>
        </p:nvSpPr>
        <p:spPr>
          <a:xfrm>
            <a:off x="-1" y="399362"/>
            <a:ext cx="7315201" cy="655773"/>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2400"/>
          </a:p>
        </p:txBody>
      </p:sp>
      <p:pic>
        <p:nvPicPr>
          <p:cNvPr id="3" name="Obraz 2">
            <a:extLst>
              <a:ext uri="{FF2B5EF4-FFF2-40B4-BE49-F238E27FC236}">
                <a16:creationId xmlns:a16="http://schemas.microsoft.com/office/drawing/2014/main" id="{B01DC828-0EA7-EC80-F998-0257AF1FB13A}"/>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6082145"/>
            <a:ext cx="12192000" cy="775854"/>
          </a:xfrm>
          <a:prstGeom prst="rect">
            <a:avLst/>
          </a:prstGeom>
        </p:spPr>
      </p:pic>
      <p:pic>
        <p:nvPicPr>
          <p:cNvPr id="2" name="Obraz 1">
            <a:extLst>
              <a:ext uri="{FF2B5EF4-FFF2-40B4-BE49-F238E27FC236}">
                <a16:creationId xmlns:a16="http://schemas.microsoft.com/office/drawing/2014/main" id="{1F945903-FEBE-1854-CF9E-578BD07960B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8542" t="15756" r="22253" b="11091"/>
          <a:stretch/>
        </p:blipFill>
        <p:spPr>
          <a:xfrm>
            <a:off x="7315200" y="4274250"/>
            <a:ext cx="1877200" cy="2029817"/>
          </a:xfrm>
          <a:prstGeom prst="rect">
            <a:avLst/>
          </a:prstGeom>
        </p:spPr>
      </p:pic>
      <p:pic>
        <p:nvPicPr>
          <p:cNvPr id="6" name="Obraz 5">
            <a:extLst>
              <a:ext uri="{FF2B5EF4-FFF2-40B4-BE49-F238E27FC236}">
                <a16:creationId xmlns:a16="http://schemas.microsoft.com/office/drawing/2014/main" id="{FB833C1E-7715-FD53-C115-0A144BAF6182}"/>
              </a:ext>
            </a:extLst>
          </p:cNvPr>
          <p:cNvPicPr>
            <a:picLocks noChangeAspect="1"/>
          </p:cNvPicPr>
          <p:nvPr/>
        </p:nvPicPr>
        <p:blipFill>
          <a:blip r:embed="rId4" cstate="print">
            <a:clrChange>
              <a:clrFrom>
                <a:srgbClr val="ECECEC"/>
              </a:clrFrom>
              <a:clrTo>
                <a:srgbClr val="ECECEC">
                  <a:alpha val="0"/>
                </a:srgbClr>
              </a:clrTo>
            </a:clrChange>
            <a:extLst>
              <a:ext uri="{28A0092B-C50C-407E-A947-70E740481C1C}">
                <a14:useLocalDpi xmlns:a14="http://schemas.microsoft.com/office/drawing/2010/main" val="0"/>
              </a:ext>
            </a:extLst>
          </a:blip>
          <a:stretch>
            <a:fillRect/>
          </a:stretch>
        </p:blipFill>
        <p:spPr>
          <a:xfrm>
            <a:off x="8314088" y="3960135"/>
            <a:ext cx="2919791" cy="2919791"/>
          </a:xfrm>
          <a:prstGeom prst="rect">
            <a:avLst/>
          </a:prstGeom>
        </p:spPr>
      </p:pic>
      <p:pic>
        <p:nvPicPr>
          <p:cNvPr id="13" name="Obraz 12">
            <a:extLst>
              <a:ext uri="{FF2B5EF4-FFF2-40B4-BE49-F238E27FC236}">
                <a16:creationId xmlns:a16="http://schemas.microsoft.com/office/drawing/2014/main" id="{7812DFA4-9EAE-1D67-5DA4-F9905AD7A4C9}"/>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31852" t="25741" r="29788" b="37408"/>
          <a:stretch/>
        </p:blipFill>
        <p:spPr>
          <a:xfrm>
            <a:off x="8206740" y="1249188"/>
            <a:ext cx="1882184" cy="1808160"/>
          </a:xfrm>
          <a:prstGeom prst="rect">
            <a:avLst/>
          </a:prstGeom>
        </p:spPr>
      </p:pic>
      <p:pic>
        <p:nvPicPr>
          <p:cNvPr id="15" name="Obraz 14">
            <a:extLst>
              <a:ext uri="{FF2B5EF4-FFF2-40B4-BE49-F238E27FC236}">
                <a16:creationId xmlns:a16="http://schemas.microsoft.com/office/drawing/2014/main" id="{9B56900A-3E4B-826B-744E-E11E44235CDC}"/>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9259" t="36296" r="8333" b="42575"/>
          <a:stretch/>
        </p:blipFill>
        <p:spPr>
          <a:xfrm>
            <a:off x="7403425" y="3286946"/>
            <a:ext cx="4064000" cy="1041983"/>
          </a:xfrm>
          <a:prstGeom prst="rect">
            <a:avLst/>
          </a:prstGeom>
        </p:spPr>
      </p:pic>
      <p:sp>
        <p:nvSpPr>
          <p:cNvPr id="7" name="pole tekstowe 6">
            <a:extLst>
              <a:ext uri="{FF2B5EF4-FFF2-40B4-BE49-F238E27FC236}">
                <a16:creationId xmlns:a16="http://schemas.microsoft.com/office/drawing/2014/main" id="{CC50ABE9-3C1B-492E-E215-C10B492D8B6F}"/>
              </a:ext>
            </a:extLst>
          </p:cNvPr>
          <p:cNvSpPr txBox="1"/>
          <p:nvPr/>
        </p:nvSpPr>
        <p:spPr>
          <a:xfrm>
            <a:off x="695326" y="1539718"/>
            <a:ext cx="6369192" cy="2826030"/>
          </a:xfrm>
          <a:prstGeom prst="rect">
            <a:avLst/>
          </a:prstGeom>
          <a:noFill/>
        </p:spPr>
        <p:txBody>
          <a:bodyPr wrap="square" rtlCol="0">
            <a:spAutoFit/>
          </a:bodyPr>
          <a:lstStyle>
            <a:defPPr>
              <a:defRPr lang="pl-PL"/>
            </a:defPPr>
            <a:lvl1pPr>
              <a:lnSpc>
                <a:spcPct val="107000"/>
              </a:lnSpc>
              <a:spcAft>
                <a:spcPts val="800"/>
              </a:spcAft>
              <a:defRPr b="1">
                <a:solidFill>
                  <a:srgbClr val="7F7F7F"/>
                </a:solidFill>
                <a:latin typeface="Sommet Light" panose="02000505000000020004" pitchFamily="50" charset="-18"/>
              </a:defRPr>
            </a:lvl1pPr>
          </a:lstStyle>
          <a:p>
            <a:pPr>
              <a:lnSpc>
                <a:spcPct val="105000"/>
              </a:lnSpc>
              <a:spcAft>
                <a:spcPts val="800"/>
              </a:spcAft>
            </a:pPr>
            <a:r>
              <a:rPr lang="en-US" sz="1800" b="0" kern="150" dirty="0">
                <a:effectLst/>
                <a:ea typeface="Calibri" panose="020F0502020204030204" pitchFamily="34" charset="0"/>
                <a:cs typeface="Times New Roman" panose="02020603050405020304" pitchFamily="18" charset="0"/>
              </a:rPr>
              <a:t>Set for restoring class II cavities intended for left-sided premolar teeth.</a:t>
            </a:r>
          </a:p>
          <a:p>
            <a:pPr>
              <a:lnSpc>
                <a:spcPct val="105000"/>
              </a:lnSpc>
              <a:spcAft>
                <a:spcPts val="800"/>
              </a:spcAft>
            </a:pPr>
            <a:r>
              <a:rPr lang="en-US" sz="1800" b="0" kern="150" dirty="0">
                <a:effectLst/>
                <a:ea typeface="Calibri" panose="020F0502020204030204" pitchFamily="34" charset="0"/>
                <a:cs typeface="Times New Roman" panose="02020603050405020304" pitchFamily="18" charset="0"/>
              </a:rPr>
              <a:t>Kit contains:</a:t>
            </a:r>
          </a:p>
          <a:p>
            <a:pPr marL="285750" indent="-285750">
              <a:lnSpc>
                <a:spcPct val="105000"/>
              </a:lnSpc>
              <a:spcAft>
                <a:spcPts val="800"/>
              </a:spcAft>
              <a:buFont typeface="Arial" panose="020B0604020202020204" pitchFamily="34" charset="0"/>
              <a:buChar char="•"/>
            </a:pPr>
            <a:r>
              <a:rPr lang="en-US" sz="1800" b="0" kern="150" dirty="0" err="1">
                <a:effectLst/>
                <a:ea typeface="Calibri" panose="020F0502020204030204" pitchFamily="34" charset="0"/>
                <a:cs typeface="Times New Roman" panose="02020603050405020304" pitchFamily="18" charset="0"/>
              </a:rPr>
              <a:t>PUREsthetic</a:t>
            </a:r>
            <a:r>
              <a:rPr lang="en-US" sz="1800" b="0" kern="150" dirty="0">
                <a:effectLst/>
                <a:ea typeface="Calibri" panose="020F0502020204030204" pitchFamily="34" charset="0"/>
                <a:cs typeface="Times New Roman" panose="02020603050405020304" pitchFamily="18" charset="0"/>
              </a:rPr>
              <a:t> Anatomical Matrix Band – type 21, premolar left-sided, 16 pcs </a:t>
            </a:r>
          </a:p>
          <a:p>
            <a:pPr marL="285750" indent="-285750">
              <a:lnSpc>
                <a:spcPct val="105000"/>
              </a:lnSpc>
              <a:spcAft>
                <a:spcPts val="800"/>
              </a:spcAft>
              <a:buFont typeface="Arial" panose="020B0604020202020204" pitchFamily="34" charset="0"/>
              <a:buChar char="•"/>
            </a:pPr>
            <a:r>
              <a:rPr lang="en-US" sz="1800" b="0" kern="150" dirty="0" err="1">
                <a:effectLst/>
                <a:ea typeface="Calibri" panose="020F0502020204030204" pitchFamily="34" charset="0"/>
                <a:cs typeface="Times New Roman" panose="02020603050405020304" pitchFamily="18" charset="0"/>
              </a:rPr>
              <a:t>PUREsthetic</a:t>
            </a:r>
            <a:r>
              <a:rPr lang="en-US" sz="1800" b="0" kern="150" dirty="0">
                <a:effectLst/>
                <a:ea typeface="Calibri" panose="020F0502020204030204" pitchFamily="34" charset="0"/>
                <a:cs typeface="Times New Roman" panose="02020603050405020304" pitchFamily="18" charset="0"/>
              </a:rPr>
              <a:t> Matrix Bands – type 12, premolars one side, 16 pcs</a:t>
            </a:r>
          </a:p>
          <a:p>
            <a:pPr marL="285750" indent="-285750">
              <a:lnSpc>
                <a:spcPct val="105000"/>
              </a:lnSpc>
              <a:spcAft>
                <a:spcPts val="800"/>
              </a:spcAft>
              <a:buFont typeface="Arial" panose="020B0604020202020204" pitchFamily="34" charset="0"/>
              <a:buChar char="•"/>
            </a:pPr>
            <a:r>
              <a:rPr lang="en-US" sz="1800" b="0" kern="150" dirty="0" err="1">
                <a:effectLst/>
                <a:ea typeface="Calibri" panose="020F0502020204030204" pitchFamily="34" charset="0"/>
                <a:cs typeface="Times New Roman" panose="02020603050405020304" pitchFamily="18" charset="0"/>
              </a:rPr>
              <a:t>PUREsthetic</a:t>
            </a:r>
            <a:r>
              <a:rPr lang="en-US" sz="1800" b="0" kern="150" dirty="0">
                <a:effectLst/>
                <a:ea typeface="Calibri" panose="020F0502020204030204" pitchFamily="34" charset="0"/>
                <a:cs typeface="Times New Roman" panose="02020603050405020304" pitchFamily="18" charset="0"/>
              </a:rPr>
              <a:t> Polyester Matrix Strips – width 8 mm, thickness 0,05 mm, 15 mb, 1 pc</a:t>
            </a:r>
          </a:p>
        </p:txBody>
      </p:sp>
      <p:sp>
        <p:nvSpPr>
          <p:cNvPr id="9" name="pole tekstowe 9">
            <a:extLst>
              <a:ext uri="{FF2B5EF4-FFF2-40B4-BE49-F238E27FC236}">
                <a16:creationId xmlns:a16="http://schemas.microsoft.com/office/drawing/2014/main" id="{091EFB42-B60D-F71F-C1A4-C1C470BF63BC}"/>
              </a:ext>
            </a:extLst>
          </p:cNvPr>
          <p:cNvSpPr txBox="1"/>
          <p:nvPr/>
        </p:nvSpPr>
        <p:spPr>
          <a:xfrm>
            <a:off x="179715" y="579620"/>
            <a:ext cx="7547470" cy="475515"/>
          </a:xfrm>
          <a:prstGeom prst="rect">
            <a:avLst/>
          </a:prstGeom>
          <a:noFill/>
          <a:ln cap="flat">
            <a:noFill/>
          </a:ln>
        </p:spPr>
        <p:txBody>
          <a:bodyPr vert="horz" wrap="square" lIns="91440" tIns="45720" rIns="91440" bIns="45720" anchor="t" anchorCtr="1" compatLnSpc="1">
            <a:spAutoFit/>
          </a:bodyPr>
          <a:lstStyle>
            <a:defPPr>
              <a:defRPr lang="pl-PL"/>
            </a:defPPr>
            <a:lvl1pPr>
              <a:defRPr sz="2400" b="0" i="0" u="none" strike="noStrike" kern="0" cap="none" spc="0" baseline="0">
                <a:solidFill>
                  <a:schemeClr val="bg1"/>
                </a:solidFill>
                <a:uFillTx/>
                <a:latin typeface="Sommet Light" pitchFamily="50"/>
              </a:defRPr>
            </a:lvl1pPr>
          </a:lstStyle>
          <a:p>
            <a:pPr>
              <a:lnSpc>
                <a:spcPct val="105000"/>
              </a:lnSpc>
              <a:spcAft>
                <a:spcPts val="800"/>
              </a:spcAft>
            </a:pPr>
            <a:r>
              <a:rPr lang="en-US" kern="0" dirty="0" err="1">
                <a:effectLst/>
                <a:latin typeface="Sommet Light" panose="02000505000000020004" pitchFamily="50" charset="-18"/>
                <a:ea typeface="Calibri" panose="020F0502020204030204" pitchFamily="34" charset="0"/>
                <a:cs typeface="Times New Roman" panose="02020603050405020304" pitchFamily="18" charset="0"/>
              </a:rPr>
              <a:t>PUREsthetic</a:t>
            </a:r>
            <a:r>
              <a:rPr lang="en-US" kern="0" dirty="0">
                <a:effectLst/>
                <a:latin typeface="Sommet Light" panose="02000505000000020004" pitchFamily="50" charset="-18"/>
                <a:ea typeface="Calibri" panose="020F0502020204030204" pitchFamily="34" charset="0"/>
                <a:cs typeface="Times New Roman" panose="02020603050405020304" pitchFamily="18" charset="0"/>
              </a:rPr>
              <a:t> Restoration Kit no. 5 premolar left-sided </a:t>
            </a:r>
            <a:endParaRPr lang="pl-PL" kern="150" dirty="0">
              <a:effectLst/>
              <a:latin typeface="Sommet Light" panose="02000505000000020004" pitchFamily="50" charset="-18"/>
              <a:ea typeface="Calibri" panose="020F0502020204030204" pitchFamily="34" charset="0"/>
              <a:cs typeface="Times New Roman" panose="02020603050405020304" pitchFamily="18" charset="0"/>
            </a:endParaRPr>
          </a:p>
        </p:txBody>
      </p:sp>
      <p:pic>
        <p:nvPicPr>
          <p:cNvPr id="10" name="Obraz 9">
            <a:extLst>
              <a:ext uri="{FF2B5EF4-FFF2-40B4-BE49-F238E27FC236}">
                <a16:creationId xmlns:a16="http://schemas.microsoft.com/office/drawing/2014/main" id="{970CE826-E187-8FB0-5D78-E4F9C565B2A5}"/>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81618" y="6044620"/>
            <a:ext cx="2804193" cy="873668"/>
          </a:xfrm>
          <a:prstGeom prst="rect">
            <a:avLst/>
          </a:prstGeom>
        </p:spPr>
      </p:pic>
    </p:spTree>
    <p:extLst>
      <p:ext uri="{BB962C8B-B14F-4D97-AF65-F5344CB8AC3E}">
        <p14:creationId xmlns:p14="http://schemas.microsoft.com/office/powerpoint/2010/main" val="21880127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Prostokąt 10">
            <a:extLst>
              <a:ext uri="{FF2B5EF4-FFF2-40B4-BE49-F238E27FC236}">
                <a16:creationId xmlns:a16="http://schemas.microsoft.com/office/drawing/2014/main" id="{0C1D5AEF-ADD0-C303-75FE-92B4581C3280}"/>
              </a:ext>
            </a:extLst>
          </p:cNvPr>
          <p:cNvSpPr/>
          <p:nvPr/>
        </p:nvSpPr>
        <p:spPr>
          <a:xfrm>
            <a:off x="-1" y="383932"/>
            <a:ext cx="7797521" cy="655773"/>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2400"/>
          </a:p>
        </p:txBody>
      </p:sp>
      <p:pic>
        <p:nvPicPr>
          <p:cNvPr id="3" name="Obraz 2">
            <a:extLst>
              <a:ext uri="{FF2B5EF4-FFF2-40B4-BE49-F238E27FC236}">
                <a16:creationId xmlns:a16="http://schemas.microsoft.com/office/drawing/2014/main" id="{B01DC828-0EA7-EC80-F998-0257AF1FB13A}"/>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6082145"/>
            <a:ext cx="12192000" cy="775854"/>
          </a:xfrm>
          <a:prstGeom prst="rect">
            <a:avLst/>
          </a:prstGeom>
        </p:spPr>
      </p:pic>
      <p:graphicFrame>
        <p:nvGraphicFramePr>
          <p:cNvPr id="4" name="Tabela 3">
            <a:extLst>
              <a:ext uri="{FF2B5EF4-FFF2-40B4-BE49-F238E27FC236}">
                <a16:creationId xmlns:a16="http://schemas.microsoft.com/office/drawing/2014/main" id="{07FCA196-7E12-15D6-E139-3932C65F512D}"/>
              </a:ext>
            </a:extLst>
          </p:cNvPr>
          <p:cNvGraphicFramePr>
            <a:graphicFrameLocks noGrp="1"/>
          </p:cNvGraphicFramePr>
          <p:nvPr>
            <p:extLst>
              <p:ext uri="{D42A27DB-BD31-4B8C-83A1-F6EECF244321}">
                <p14:modId xmlns:p14="http://schemas.microsoft.com/office/powerpoint/2010/main" val="731597918"/>
              </p:ext>
            </p:extLst>
          </p:nvPr>
        </p:nvGraphicFramePr>
        <p:xfrm>
          <a:off x="695325" y="4721044"/>
          <a:ext cx="10295301" cy="1301115"/>
        </p:xfrm>
        <a:graphic>
          <a:graphicData uri="http://schemas.openxmlformats.org/drawingml/2006/table">
            <a:tbl>
              <a:tblPr firstRow="1" firstCol="1" bandRow="1">
                <a:tableStyleId>{5940675A-B579-460E-94D1-54222C63F5DA}</a:tableStyleId>
              </a:tblPr>
              <a:tblGrid>
                <a:gridCol w="1524000">
                  <a:extLst>
                    <a:ext uri="{9D8B030D-6E8A-4147-A177-3AD203B41FA5}">
                      <a16:colId xmlns:a16="http://schemas.microsoft.com/office/drawing/2014/main" val="3955577116"/>
                    </a:ext>
                  </a:extLst>
                </a:gridCol>
                <a:gridCol w="8771301">
                  <a:extLst>
                    <a:ext uri="{9D8B030D-6E8A-4147-A177-3AD203B41FA5}">
                      <a16:colId xmlns:a16="http://schemas.microsoft.com/office/drawing/2014/main" val="3425933602"/>
                    </a:ext>
                  </a:extLst>
                </a:gridCol>
              </a:tblGrid>
              <a:tr h="653933">
                <a:tc>
                  <a:txBody>
                    <a:bodyPr/>
                    <a:lstStyle/>
                    <a:p>
                      <a:pPr algn="ctr">
                        <a:lnSpc>
                          <a:spcPct val="105000"/>
                        </a:lnSpc>
                        <a:spcAft>
                          <a:spcPts val="800"/>
                        </a:spcAft>
                      </a:pPr>
                      <a:r>
                        <a:rPr lang="pl-PL" sz="1800" kern="0" dirty="0">
                          <a:effectLst/>
                          <a:latin typeface="Sommet Light" panose="02000505000000020004" pitchFamily="50" charset="-18"/>
                        </a:rPr>
                        <a:t>CODE</a:t>
                      </a:r>
                    </a:p>
                    <a:p>
                      <a:pPr algn="ctr">
                        <a:lnSpc>
                          <a:spcPct val="105000"/>
                        </a:lnSpc>
                        <a:spcAft>
                          <a:spcPts val="800"/>
                        </a:spcAft>
                      </a:pPr>
                      <a:r>
                        <a:rPr lang="pl-PL" sz="1800" kern="0" dirty="0">
                          <a:effectLst/>
                          <a:latin typeface="Sommet Light" panose="02000505000000020004" pitchFamily="50" charset="-18"/>
                        </a:rPr>
                        <a:t>PS06006</a:t>
                      </a:r>
                      <a:endParaRPr lang="pl-PL" sz="1800" kern="150" dirty="0">
                        <a:effectLst/>
                        <a:latin typeface="Sommet Light" panose="02000505000000020004" pitchFamily="50" charset="-18"/>
                        <a:ea typeface="Calibri" panose="020F0502020204030204" pitchFamily="34" charset="0"/>
                        <a:cs typeface="Times New Roman" panose="02020603050405020304" pitchFamily="18" charset="0"/>
                      </a:endParaRPr>
                    </a:p>
                  </a:txBody>
                  <a:tcPr marL="42222" marR="42222" marT="0" marB="0" anchor="ctr"/>
                </a:tc>
                <a:tc>
                  <a:txBody>
                    <a:bodyPr/>
                    <a:lstStyle/>
                    <a:p>
                      <a:pPr marL="0" lvl="0" algn="l" defTabSz="914400" rtl="0" eaLnBrk="1" latinLnBrk="0" hangingPunct="1">
                        <a:lnSpc>
                          <a:spcPct val="105000"/>
                        </a:lnSpc>
                        <a:spcAft>
                          <a:spcPts val="600"/>
                        </a:spcAft>
                      </a:pPr>
                      <a:r>
                        <a:rPr lang="en-US" sz="1800" b="1" kern="0" dirty="0" err="1">
                          <a:solidFill>
                            <a:schemeClr val="tx1"/>
                          </a:solidFill>
                          <a:effectLst/>
                          <a:latin typeface="Sommet Light" panose="02000505000000020004" pitchFamily="50" charset="-18"/>
                          <a:ea typeface="+mn-ea"/>
                          <a:cs typeface="+mn-cs"/>
                        </a:rPr>
                        <a:t>PUREsthetic</a:t>
                      </a:r>
                      <a:r>
                        <a:rPr lang="en-US" sz="1800" b="1" kern="0" dirty="0">
                          <a:solidFill>
                            <a:schemeClr val="tx1"/>
                          </a:solidFill>
                          <a:effectLst/>
                          <a:latin typeface="Sommet Light" panose="02000505000000020004" pitchFamily="50" charset="-18"/>
                          <a:ea typeface="+mn-ea"/>
                          <a:cs typeface="+mn-cs"/>
                        </a:rPr>
                        <a:t> Restoration Kit no.6 premolar on both sides</a:t>
                      </a:r>
                      <a:br>
                        <a:rPr lang="en-US" sz="1800" kern="0" dirty="0">
                          <a:effectLst/>
                          <a:latin typeface="Sommet Light" panose="02000505000000020004" pitchFamily="50" charset="-18"/>
                        </a:rPr>
                      </a:br>
                      <a:r>
                        <a:rPr lang="en-US" sz="1800" kern="1200" dirty="0" err="1">
                          <a:solidFill>
                            <a:schemeClr val="tx1"/>
                          </a:solidFill>
                          <a:effectLst/>
                          <a:latin typeface="Sommet Light" panose="02000505000000020004" pitchFamily="50" charset="-18"/>
                          <a:ea typeface="+mn-ea"/>
                          <a:cs typeface="+mn-cs"/>
                        </a:rPr>
                        <a:t>PUREsthetic</a:t>
                      </a:r>
                      <a:r>
                        <a:rPr lang="en-US" sz="1800" kern="1200" dirty="0">
                          <a:solidFill>
                            <a:schemeClr val="tx1"/>
                          </a:solidFill>
                          <a:effectLst/>
                          <a:latin typeface="Sommet Light" panose="02000505000000020004" pitchFamily="50" charset="-18"/>
                          <a:ea typeface="+mn-ea"/>
                          <a:cs typeface="+mn-cs"/>
                        </a:rPr>
                        <a:t> Anatomical Matrix Band – type 28, premolar on both sides, 16 pcs</a:t>
                      </a:r>
                    </a:p>
                    <a:p>
                      <a:pPr marL="0" lvl="0" algn="l" defTabSz="914400" rtl="0" eaLnBrk="1" latinLnBrk="0" hangingPunct="1">
                        <a:lnSpc>
                          <a:spcPct val="105000"/>
                        </a:lnSpc>
                        <a:spcAft>
                          <a:spcPts val="600"/>
                        </a:spcAft>
                      </a:pPr>
                      <a:r>
                        <a:rPr lang="en-US" sz="1800" kern="1200" dirty="0" err="1">
                          <a:solidFill>
                            <a:schemeClr val="tx1"/>
                          </a:solidFill>
                          <a:effectLst/>
                          <a:latin typeface="Sommet Light" panose="02000505000000020004" pitchFamily="50" charset="-18"/>
                          <a:ea typeface="+mn-ea"/>
                          <a:cs typeface="+mn-cs"/>
                        </a:rPr>
                        <a:t>PUREsthetic</a:t>
                      </a:r>
                      <a:r>
                        <a:rPr lang="en-US" sz="1800" kern="1200" dirty="0">
                          <a:solidFill>
                            <a:schemeClr val="tx1"/>
                          </a:solidFill>
                          <a:effectLst/>
                          <a:latin typeface="Sommet Light" panose="02000505000000020004" pitchFamily="50" charset="-18"/>
                          <a:ea typeface="+mn-ea"/>
                          <a:cs typeface="+mn-cs"/>
                        </a:rPr>
                        <a:t> Matrix Bands – type 8, premolars on both sides, 16 pcs</a:t>
                      </a:r>
                    </a:p>
                    <a:p>
                      <a:pPr marL="0" lvl="0" algn="l" defTabSz="914400" rtl="0" eaLnBrk="1" latinLnBrk="0" hangingPunct="1">
                        <a:lnSpc>
                          <a:spcPct val="105000"/>
                        </a:lnSpc>
                        <a:spcAft>
                          <a:spcPts val="600"/>
                        </a:spcAft>
                      </a:pPr>
                      <a:r>
                        <a:rPr lang="en-US" sz="1800" kern="1200" dirty="0" err="1">
                          <a:solidFill>
                            <a:schemeClr val="tx1"/>
                          </a:solidFill>
                          <a:effectLst/>
                          <a:latin typeface="Sommet Light" panose="02000505000000020004" pitchFamily="50" charset="-18"/>
                          <a:ea typeface="+mn-ea"/>
                          <a:cs typeface="+mn-cs"/>
                        </a:rPr>
                        <a:t>PUREsthetic</a:t>
                      </a:r>
                      <a:r>
                        <a:rPr lang="en-US" sz="1800" kern="1200" dirty="0">
                          <a:solidFill>
                            <a:schemeClr val="tx1"/>
                          </a:solidFill>
                          <a:effectLst/>
                          <a:latin typeface="Sommet Light" panose="02000505000000020004" pitchFamily="50" charset="-18"/>
                          <a:ea typeface="+mn-ea"/>
                          <a:cs typeface="+mn-cs"/>
                        </a:rPr>
                        <a:t> Polyester Matrix Strips </a:t>
                      </a:r>
                      <a:r>
                        <a:rPr lang="en-US" sz="1800" kern="0" dirty="0">
                          <a:effectLst/>
                          <a:latin typeface="Sommet Light" panose="02000505000000020004" pitchFamily="50" charset="-18"/>
                        </a:rPr>
                        <a:t>– width 8 mm, thickness 0,05 mm, 15 mb, 1 pc</a:t>
                      </a:r>
                    </a:p>
                  </a:txBody>
                  <a:tcPr marL="42222" marR="42222" marT="0" marB="0" anchor="ctr"/>
                </a:tc>
                <a:extLst>
                  <a:ext uri="{0D108BD9-81ED-4DB2-BD59-A6C34878D82A}">
                    <a16:rowId xmlns:a16="http://schemas.microsoft.com/office/drawing/2014/main" val="3611145177"/>
                  </a:ext>
                </a:extLst>
              </a:tr>
            </a:tbl>
          </a:graphicData>
        </a:graphic>
      </p:graphicFrame>
      <p:pic>
        <p:nvPicPr>
          <p:cNvPr id="6" name="Obraz 5">
            <a:extLst>
              <a:ext uri="{FF2B5EF4-FFF2-40B4-BE49-F238E27FC236}">
                <a16:creationId xmlns:a16="http://schemas.microsoft.com/office/drawing/2014/main" id="{8F1B8195-A10A-5688-857A-E5FB4085F40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52550" y="77371"/>
            <a:ext cx="7528623" cy="5019082"/>
          </a:xfrm>
          <a:prstGeom prst="rect">
            <a:avLst/>
          </a:prstGeom>
        </p:spPr>
      </p:pic>
      <p:sp>
        <p:nvSpPr>
          <p:cNvPr id="5" name="pole tekstowe 9">
            <a:extLst>
              <a:ext uri="{FF2B5EF4-FFF2-40B4-BE49-F238E27FC236}">
                <a16:creationId xmlns:a16="http://schemas.microsoft.com/office/drawing/2014/main" id="{52F006A2-5337-F168-48A9-921DA56B0F60}"/>
              </a:ext>
            </a:extLst>
          </p:cNvPr>
          <p:cNvSpPr txBox="1"/>
          <p:nvPr/>
        </p:nvSpPr>
        <p:spPr>
          <a:xfrm>
            <a:off x="410827" y="504204"/>
            <a:ext cx="7547470" cy="475515"/>
          </a:xfrm>
          <a:prstGeom prst="rect">
            <a:avLst/>
          </a:prstGeom>
          <a:noFill/>
          <a:ln cap="flat">
            <a:noFill/>
          </a:ln>
        </p:spPr>
        <p:txBody>
          <a:bodyPr vert="horz" wrap="square" lIns="91440" tIns="45720" rIns="91440" bIns="45720" anchor="t" anchorCtr="1" compatLnSpc="1">
            <a:spAutoFit/>
          </a:bodyPr>
          <a:lstStyle>
            <a:defPPr>
              <a:defRPr lang="pl-PL"/>
            </a:defPPr>
            <a:lvl1pPr>
              <a:defRPr sz="2400" b="0" i="0" u="none" strike="noStrike" kern="0" cap="none" spc="0" baseline="0">
                <a:solidFill>
                  <a:schemeClr val="bg1"/>
                </a:solidFill>
                <a:uFillTx/>
                <a:latin typeface="Sommet Light" pitchFamily="50"/>
              </a:defRPr>
            </a:lvl1pPr>
          </a:lstStyle>
          <a:p>
            <a:pPr>
              <a:lnSpc>
                <a:spcPct val="105000"/>
              </a:lnSpc>
              <a:spcAft>
                <a:spcPts val="800"/>
              </a:spcAft>
            </a:pPr>
            <a:r>
              <a:rPr lang="en-US" kern="0" dirty="0" err="1">
                <a:effectLst/>
                <a:latin typeface="Sommet Light" panose="02000505000000020004" pitchFamily="50" charset="-18"/>
                <a:ea typeface="Calibri" panose="020F0502020204030204" pitchFamily="34" charset="0"/>
                <a:cs typeface="Times New Roman" panose="02020603050405020304" pitchFamily="18" charset="0"/>
              </a:rPr>
              <a:t>PUREsthetic</a:t>
            </a:r>
            <a:r>
              <a:rPr lang="en-US" kern="0" dirty="0">
                <a:effectLst/>
                <a:latin typeface="Sommet Light" panose="02000505000000020004" pitchFamily="50" charset="-18"/>
                <a:ea typeface="Calibri" panose="020F0502020204030204" pitchFamily="34" charset="0"/>
                <a:cs typeface="Times New Roman" panose="02020603050405020304" pitchFamily="18" charset="0"/>
              </a:rPr>
              <a:t> Restoration Kit no. 6 premolar on both sides</a:t>
            </a:r>
            <a:endParaRPr lang="pl-PL" kern="150" dirty="0">
              <a:effectLst/>
              <a:latin typeface="Sommet Light" panose="02000505000000020004" pitchFamily="50" charset="-18"/>
              <a:ea typeface="Calibri" panose="020F0502020204030204" pitchFamily="34" charset="0"/>
              <a:cs typeface="Times New Roman" panose="02020603050405020304" pitchFamily="18" charset="0"/>
            </a:endParaRPr>
          </a:p>
        </p:txBody>
      </p:sp>
      <p:pic>
        <p:nvPicPr>
          <p:cNvPr id="7" name="Obraz 6">
            <a:extLst>
              <a:ext uri="{FF2B5EF4-FFF2-40B4-BE49-F238E27FC236}">
                <a16:creationId xmlns:a16="http://schemas.microsoft.com/office/drawing/2014/main" id="{F6939F9C-0039-03A1-048F-600499C5287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1618" y="6044620"/>
            <a:ext cx="2804193" cy="873668"/>
          </a:xfrm>
          <a:prstGeom prst="rect">
            <a:avLst/>
          </a:prstGeom>
        </p:spPr>
      </p:pic>
    </p:spTree>
    <p:extLst>
      <p:ext uri="{BB962C8B-B14F-4D97-AF65-F5344CB8AC3E}">
        <p14:creationId xmlns:p14="http://schemas.microsoft.com/office/powerpoint/2010/main" val="36041343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az 2">
            <a:extLst>
              <a:ext uri="{FF2B5EF4-FFF2-40B4-BE49-F238E27FC236}">
                <a16:creationId xmlns:a16="http://schemas.microsoft.com/office/drawing/2014/main" id="{B01DC828-0EA7-EC80-F998-0257AF1FB13A}"/>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6082145"/>
            <a:ext cx="12192000" cy="775854"/>
          </a:xfrm>
          <a:prstGeom prst="rect">
            <a:avLst/>
          </a:prstGeom>
        </p:spPr>
      </p:pic>
      <p:pic>
        <p:nvPicPr>
          <p:cNvPr id="2" name="Obraz 1">
            <a:extLst>
              <a:ext uri="{FF2B5EF4-FFF2-40B4-BE49-F238E27FC236}">
                <a16:creationId xmlns:a16="http://schemas.microsoft.com/office/drawing/2014/main" id="{322A86E3-3E10-8490-DA8F-A387A728811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8542" t="15756" r="22253" b="11091"/>
          <a:stretch/>
        </p:blipFill>
        <p:spPr>
          <a:xfrm>
            <a:off x="7609034" y="4456927"/>
            <a:ext cx="1877200" cy="2029817"/>
          </a:xfrm>
          <a:prstGeom prst="rect">
            <a:avLst/>
          </a:prstGeom>
        </p:spPr>
      </p:pic>
      <p:pic>
        <p:nvPicPr>
          <p:cNvPr id="6" name="Obraz 5">
            <a:extLst>
              <a:ext uri="{FF2B5EF4-FFF2-40B4-BE49-F238E27FC236}">
                <a16:creationId xmlns:a16="http://schemas.microsoft.com/office/drawing/2014/main" id="{4FA2533E-407C-6E52-17F0-E05790CABC5C}"/>
              </a:ext>
            </a:extLst>
          </p:cNvPr>
          <p:cNvPicPr>
            <a:picLocks noChangeAspect="1"/>
          </p:cNvPicPr>
          <p:nvPr/>
        </p:nvPicPr>
        <p:blipFill>
          <a:blip r:embed="rId4" cstate="print">
            <a:clrChange>
              <a:clrFrom>
                <a:srgbClr val="ECECEC"/>
              </a:clrFrom>
              <a:clrTo>
                <a:srgbClr val="ECECEC">
                  <a:alpha val="0"/>
                </a:srgbClr>
              </a:clrTo>
            </a:clrChange>
            <a:extLst>
              <a:ext uri="{28A0092B-C50C-407E-A947-70E740481C1C}">
                <a14:useLocalDpi xmlns:a14="http://schemas.microsoft.com/office/drawing/2010/main" val="0"/>
              </a:ext>
            </a:extLst>
          </a:blip>
          <a:stretch>
            <a:fillRect/>
          </a:stretch>
        </p:blipFill>
        <p:spPr>
          <a:xfrm>
            <a:off x="8547634" y="4011939"/>
            <a:ext cx="2919791" cy="2919791"/>
          </a:xfrm>
          <a:prstGeom prst="rect">
            <a:avLst/>
          </a:prstGeom>
        </p:spPr>
      </p:pic>
      <p:pic>
        <p:nvPicPr>
          <p:cNvPr id="13" name="Obraz 12">
            <a:extLst>
              <a:ext uri="{FF2B5EF4-FFF2-40B4-BE49-F238E27FC236}">
                <a16:creationId xmlns:a16="http://schemas.microsoft.com/office/drawing/2014/main" id="{597A026E-46D1-A9A9-A628-002B13F3EDF2}"/>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3889" t="36666" r="14251" b="44074"/>
          <a:stretch/>
        </p:blipFill>
        <p:spPr>
          <a:xfrm>
            <a:off x="7609034" y="3371726"/>
            <a:ext cx="3597170" cy="964085"/>
          </a:xfrm>
          <a:prstGeom prst="rect">
            <a:avLst/>
          </a:prstGeom>
        </p:spPr>
      </p:pic>
      <p:pic>
        <p:nvPicPr>
          <p:cNvPr id="15" name="Obraz 14">
            <a:extLst>
              <a:ext uri="{FF2B5EF4-FFF2-40B4-BE49-F238E27FC236}">
                <a16:creationId xmlns:a16="http://schemas.microsoft.com/office/drawing/2014/main" id="{041D416E-CF19-D168-34C6-AB203D8AA153}"/>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32963" t="31296" r="31746" b="36778"/>
          <a:stretch/>
        </p:blipFill>
        <p:spPr>
          <a:xfrm>
            <a:off x="8547634" y="1504962"/>
            <a:ext cx="1651000" cy="1493622"/>
          </a:xfrm>
          <a:prstGeom prst="rect">
            <a:avLst/>
          </a:prstGeom>
        </p:spPr>
      </p:pic>
      <p:sp>
        <p:nvSpPr>
          <p:cNvPr id="7" name="pole tekstowe 6">
            <a:extLst>
              <a:ext uri="{FF2B5EF4-FFF2-40B4-BE49-F238E27FC236}">
                <a16:creationId xmlns:a16="http://schemas.microsoft.com/office/drawing/2014/main" id="{CA2C3179-3C2B-0243-9742-7ADAE1B15720}"/>
              </a:ext>
            </a:extLst>
          </p:cNvPr>
          <p:cNvSpPr txBox="1"/>
          <p:nvPr/>
        </p:nvSpPr>
        <p:spPr>
          <a:xfrm>
            <a:off x="695326" y="1539718"/>
            <a:ext cx="6369192" cy="3116879"/>
          </a:xfrm>
          <a:prstGeom prst="rect">
            <a:avLst/>
          </a:prstGeom>
          <a:noFill/>
        </p:spPr>
        <p:txBody>
          <a:bodyPr wrap="square" rtlCol="0">
            <a:spAutoFit/>
          </a:bodyPr>
          <a:lstStyle>
            <a:defPPr>
              <a:defRPr lang="pl-PL"/>
            </a:defPPr>
            <a:lvl1pPr>
              <a:lnSpc>
                <a:spcPct val="107000"/>
              </a:lnSpc>
              <a:spcAft>
                <a:spcPts val="800"/>
              </a:spcAft>
              <a:defRPr b="1">
                <a:solidFill>
                  <a:srgbClr val="7F7F7F"/>
                </a:solidFill>
                <a:latin typeface="Sommet Light" panose="02000505000000020004" pitchFamily="50" charset="-18"/>
              </a:defRPr>
            </a:lvl1pPr>
          </a:lstStyle>
          <a:p>
            <a:pPr>
              <a:lnSpc>
                <a:spcPct val="105000"/>
              </a:lnSpc>
              <a:spcAft>
                <a:spcPts val="800"/>
              </a:spcAft>
            </a:pPr>
            <a:r>
              <a:rPr lang="en-US" sz="1800" b="0" kern="150" dirty="0">
                <a:effectLst/>
                <a:ea typeface="Calibri" panose="020F0502020204030204" pitchFamily="34" charset="0"/>
                <a:cs typeface="Times New Roman" panose="02020603050405020304" pitchFamily="18" charset="0"/>
              </a:rPr>
              <a:t>Set for restoring class II cavities intended for both sides premolar teeth.</a:t>
            </a:r>
          </a:p>
          <a:p>
            <a:pPr>
              <a:lnSpc>
                <a:spcPct val="105000"/>
              </a:lnSpc>
              <a:spcAft>
                <a:spcPts val="800"/>
              </a:spcAft>
            </a:pPr>
            <a:r>
              <a:rPr lang="en-US" sz="1800" b="0" kern="150" dirty="0">
                <a:effectLst/>
                <a:ea typeface="Calibri" panose="020F0502020204030204" pitchFamily="34" charset="0"/>
                <a:cs typeface="Times New Roman" panose="02020603050405020304" pitchFamily="18" charset="0"/>
              </a:rPr>
              <a:t>Kit contains:</a:t>
            </a:r>
          </a:p>
          <a:p>
            <a:pPr marL="285750" indent="-285750">
              <a:lnSpc>
                <a:spcPct val="105000"/>
              </a:lnSpc>
              <a:spcAft>
                <a:spcPts val="800"/>
              </a:spcAft>
              <a:buFont typeface="Arial" panose="020B0604020202020204" pitchFamily="34" charset="0"/>
              <a:buChar char="•"/>
            </a:pPr>
            <a:r>
              <a:rPr lang="en-US" sz="1800" b="0" kern="150" dirty="0" err="1">
                <a:effectLst/>
                <a:ea typeface="Calibri" panose="020F0502020204030204" pitchFamily="34" charset="0"/>
                <a:cs typeface="Times New Roman" panose="02020603050405020304" pitchFamily="18" charset="0"/>
              </a:rPr>
              <a:t>PUREsthetic</a:t>
            </a:r>
            <a:r>
              <a:rPr lang="en-US" sz="1800" b="0" kern="150" dirty="0">
                <a:effectLst/>
                <a:ea typeface="Calibri" panose="020F0502020204030204" pitchFamily="34" charset="0"/>
                <a:cs typeface="Times New Roman" panose="02020603050405020304" pitchFamily="18" charset="0"/>
              </a:rPr>
              <a:t> Anatomical Matrix Band – type 28, premolar on both sides, 16 pcs</a:t>
            </a:r>
          </a:p>
          <a:p>
            <a:pPr marL="285750" indent="-285750">
              <a:lnSpc>
                <a:spcPct val="105000"/>
              </a:lnSpc>
              <a:spcAft>
                <a:spcPts val="800"/>
              </a:spcAft>
              <a:buFont typeface="Arial" panose="020B0604020202020204" pitchFamily="34" charset="0"/>
              <a:buChar char="•"/>
            </a:pPr>
            <a:r>
              <a:rPr lang="en-US" sz="1800" b="0" kern="150" dirty="0" err="1">
                <a:effectLst/>
                <a:ea typeface="Calibri" panose="020F0502020204030204" pitchFamily="34" charset="0"/>
                <a:cs typeface="Times New Roman" panose="02020603050405020304" pitchFamily="18" charset="0"/>
              </a:rPr>
              <a:t>PUREsthetic</a:t>
            </a:r>
            <a:r>
              <a:rPr lang="en-US" sz="1800" b="0" kern="150" dirty="0">
                <a:effectLst/>
                <a:ea typeface="Calibri" panose="020F0502020204030204" pitchFamily="34" charset="0"/>
                <a:cs typeface="Times New Roman" panose="02020603050405020304" pitchFamily="18" charset="0"/>
              </a:rPr>
              <a:t> Matrix Bands – type 8, premolars on both sides, 16 pcs</a:t>
            </a:r>
          </a:p>
          <a:p>
            <a:pPr marL="285750" indent="-285750">
              <a:lnSpc>
                <a:spcPct val="105000"/>
              </a:lnSpc>
              <a:spcAft>
                <a:spcPts val="800"/>
              </a:spcAft>
              <a:buFont typeface="Arial" panose="020B0604020202020204" pitchFamily="34" charset="0"/>
              <a:buChar char="•"/>
            </a:pPr>
            <a:r>
              <a:rPr lang="en-US" sz="1800" b="0" kern="150" dirty="0" err="1">
                <a:effectLst/>
                <a:ea typeface="Calibri" panose="020F0502020204030204" pitchFamily="34" charset="0"/>
                <a:cs typeface="Times New Roman" panose="02020603050405020304" pitchFamily="18" charset="0"/>
              </a:rPr>
              <a:t>PUREsthetic</a:t>
            </a:r>
            <a:r>
              <a:rPr lang="en-US" sz="1800" b="0" kern="150" dirty="0">
                <a:effectLst/>
                <a:ea typeface="Calibri" panose="020F0502020204030204" pitchFamily="34" charset="0"/>
                <a:cs typeface="Times New Roman" panose="02020603050405020304" pitchFamily="18" charset="0"/>
              </a:rPr>
              <a:t> Polyester Matrix Strips – width 8 mm, thickness 0,05 mm, 15 mb, 1 pc</a:t>
            </a:r>
          </a:p>
        </p:txBody>
      </p:sp>
      <p:sp>
        <p:nvSpPr>
          <p:cNvPr id="9" name="Prostokąt 8">
            <a:extLst>
              <a:ext uri="{FF2B5EF4-FFF2-40B4-BE49-F238E27FC236}">
                <a16:creationId xmlns:a16="http://schemas.microsoft.com/office/drawing/2014/main" id="{FA0E8311-CF1B-C629-2D80-B238AF98E415}"/>
              </a:ext>
            </a:extLst>
          </p:cNvPr>
          <p:cNvSpPr/>
          <p:nvPr/>
        </p:nvSpPr>
        <p:spPr>
          <a:xfrm>
            <a:off x="-1" y="383932"/>
            <a:ext cx="7797521" cy="655773"/>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2400"/>
          </a:p>
        </p:txBody>
      </p:sp>
      <p:sp>
        <p:nvSpPr>
          <p:cNvPr id="10" name="pole tekstowe 9">
            <a:extLst>
              <a:ext uri="{FF2B5EF4-FFF2-40B4-BE49-F238E27FC236}">
                <a16:creationId xmlns:a16="http://schemas.microsoft.com/office/drawing/2014/main" id="{99D8EE4D-425F-088F-C892-0CD248767154}"/>
              </a:ext>
            </a:extLst>
          </p:cNvPr>
          <p:cNvSpPr txBox="1"/>
          <p:nvPr/>
        </p:nvSpPr>
        <p:spPr>
          <a:xfrm>
            <a:off x="410827" y="504204"/>
            <a:ext cx="7547470" cy="475515"/>
          </a:xfrm>
          <a:prstGeom prst="rect">
            <a:avLst/>
          </a:prstGeom>
          <a:noFill/>
          <a:ln cap="flat">
            <a:noFill/>
          </a:ln>
        </p:spPr>
        <p:txBody>
          <a:bodyPr vert="horz" wrap="square" lIns="91440" tIns="45720" rIns="91440" bIns="45720" anchor="t" anchorCtr="1" compatLnSpc="1">
            <a:spAutoFit/>
          </a:bodyPr>
          <a:lstStyle>
            <a:defPPr>
              <a:defRPr lang="pl-PL"/>
            </a:defPPr>
            <a:lvl1pPr>
              <a:defRPr sz="2400" b="0" i="0" u="none" strike="noStrike" kern="0" cap="none" spc="0" baseline="0">
                <a:solidFill>
                  <a:schemeClr val="bg1"/>
                </a:solidFill>
                <a:uFillTx/>
                <a:latin typeface="Sommet Light" pitchFamily="50"/>
              </a:defRPr>
            </a:lvl1pPr>
          </a:lstStyle>
          <a:p>
            <a:pPr>
              <a:lnSpc>
                <a:spcPct val="105000"/>
              </a:lnSpc>
              <a:spcAft>
                <a:spcPts val="800"/>
              </a:spcAft>
            </a:pPr>
            <a:r>
              <a:rPr lang="en-US" kern="0" dirty="0" err="1">
                <a:effectLst/>
                <a:latin typeface="Sommet Light" panose="02000505000000020004" pitchFamily="50" charset="-18"/>
                <a:ea typeface="Calibri" panose="020F0502020204030204" pitchFamily="34" charset="0"/>
                <a:cs typeface="Times New Roman" panose="02020603050405020304" pitchFamily="18" charset="0"/>
              </a:rPr>
              <a:t>PUREsthetic</a:t>
            </a:r>
            <a:r>
              <a:rPr lang="en-US" kern="0" dirty="0">
                <a:effectLst/>
                <a:latin typeface="Sommet Light" panose="02000505000000020004" pitchFamily="50" charset="-18"/>
                <a:ea typeface="Calibri" panose="020F0502020204030204" pitchFamily="34" charset="0"/>
                <a:cs typeface="Times New Roman" panose="02020603050405020304" pitchFamily="18" charset="0"/>
              </a:rPr>
              <a:t> Restoration Kit no. 6 premolar on both sides</a:t>
            </a:r>
            <a:endParaRPr lang="pl-PL" kern="150" dirty="0">
              <a:effectLst/>
              <a:latin typeface="Sommet Light" panose="02000505000000020004" pitchFamily="50" charset="-18"/>
              <a:ea typeface="Calibri" panose="020F0502020204030204" pitchFamily="34" charset="0"/>
              <a:cs typeface="Times New Roman" panose="02020603050405020304" pitchFamily="18" charset="0"/>
            </a:endParaRPr>
          </a:p>
        </p:txBody>
      </p:sp>
      <p:pic>
        <p:nvPicPr>
          <p:cNvPr id="12" name="Obraz 11">
            <a:extLst>
              <a:ext uri="{FF2B5EF4-FFF2-40B4-BE49-F238E27FC236}">
                <a16:creationId xmlns:a16="http://schemas.microsoft.com/office/drawing/2014/main" id="{1009AA04-AB83-B178-F1A7-65E96A0390BB}"/>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81618" y="6044620"/>
            <a:ext cx="2804193" cy="873668"/>
          </a:xfrm>
          <a:prstGeom prst="rect">
            <a:avLst/>
          </a:prstGeom>
        </p:spPr>
      </p:pic>
    </p:spTree>
    <p:extLst>
      <p:ext uri="{BB962C8B-B14F-4D97-AF65-F5344CB8AC3E}">
        <p14:creationId xmlns:p14="http://schemas.microsoft.com/office/powerpoint/2010/main" val="5629726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Prostokąt 10">
            <a:extLst>
              <a:ext uri="{FF2B5EF4-FFF2-40B4-BE49-F238E27FC236}">
                <a16:creationId xmlns:a16="http://schemas.microsoft.com/office/drawing/2014/main" id="{0C1D5AEF-ADD0-C303-75FE-92B4581C3280}"/>
              </a:ext>
            </a:extLst>
          </p:cNvPr>
          <p:cNvSpPr/>
          <p:nvPr/>
        </p:nvSpPr>
        <p:spPr>
          <a:xfrm>
            <a:off x="0" y="397272"/>
            <a:ext cx="6796216" cy="655773"/>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2400"/>
          </a:p>
        </p:txBody>
      </p:sp>
      <p:sp>
        <p:nvSpPr>
          <p:cNvPr id="12" name="pole tekstowe 9">
            <a:extLst>
              <a:ext uri="{FF2B5EF4-FFF2-40B4-BE49-F238E27FC236}">
                <a16:creationId xmlns:a16="http://schemas.microsoft.com/office/drawing/2014/main" id="{C34CD945-EC54-CD42-5B8A-744D59DEDE45}"/>
              </a:ext>
            </a:extLst>
          </p:cNvPr>
          <p:cNvSpPr txBox="1"/>
          <p:nvPr/>
        </p:nvSpPr>
        <p:spPr>
          <a:xfrm>
            <a:off x="258790" y="570346"/>
            <a:ext cx="4789659" cy="461665"/>
          </a:xfrm>
          <a:prstGeom prst="rect">
            <a:avLst/>
          </a:prstGeom>
          <a:noFill/>
          <a:ln cap="flat">
            <a:noFill/>
          </a:ln>
        </p:spPr>
        <p:txBody>
          <a:bodyPr vert="horz" wrap="square" lIns="91440" tIns="45720" rIns="91440" bIns="45720" anchor="t" anchorCtr="1" compatLnSpc="1">
            <a:spAutoFit/>
          </a:bodyPr>
          <a:lstStyle/>
          <a:p>
            <a:pPr marL="0" marR="0" lvl="0" indent="0"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pl-PL" sz="2400" dirty="0" err="1">
                <a:solidFill>
                  <a:schemeClr val="bg1"/>
                </a:solidFill>
                <a:latin typeface="Sommet Light" pitchFamily="50"/>
              </a:rPr>
              <a:t>PUREsthetic</a:t>
            </a:r>
            <a:r>
              <a:rPr lang="pl-PL" sz="2400" dirty="0">
                <a:solidFill>
                  <a:schemeClr val="bg1"/>
                </a:solidFill>
                <a:latin typeface="Sommet Light" pitchFamily="50"/>
              </a:rPr>
              <a:t> </a:t>
            </a:r>
            <a:r>
              <a:rPr lang="pl-PL" sz="2400" dirty="0" err="1">
                <a:solidFill>
                  <a:schemeClr val="bg1"/>
                </a:solidFill>
                <a:latin typeface="Sommet Light" pitchFamily="50"/>
              </a:rPr>
              <a:t>Prophylactic</a:t>
            </a:r>
            <a:r>
              <a:rPr lang="pl-PL" sz="2400" dirty="0">
                <a:solidFill>
                  <a:schemeClr val="bg1"/>
                </a:solidFill>
                <a:latin typeface="Sommet Light" pitchFamily="50"/>
              </a:rPr>
              <a:t> </a:t>
            </a:r>
            <a:r>
              <a:rPr lang="pl-PL" sz="2400" dirty="0" err="1">
                <a:solidFill>
                  <a:schemeClr val="bg1"/>
                </a:solidFill>
                <a:latin typeface="Sommet Light" pitchFamily="50"/>
              </a:rPr>
              <a:t>Strips</a:t>
            </a:r>
            <a:endParaRPr lang="pl-PL" sz="2400" dirty="0">
              <a:solidFill>
                <a:schemeClr val="bg1"/>
              </a:solidFill>
              <a:latin typeface="Sommet Light" pitchFamily="50"/>
            </a:endParaRPr>
          </a:p>
        </p:txBody>
      </p:sp>
      <p:sp>
        <p:nvSpPr>
          <p:cNvPr id="4" name="pole tekstowe 3">
            <a:extLst>
              <a:ext uri="{FF2B5EF4-FFF2-40B4-BE49-F238E27FC236}">
                <a16:creationId xmlns:a16="http://schemas.microsoft.com/office/drawing/2014/main" id="{EB1B3432-2D44-B1D3-DE9B-E65FD4D961FB}"/>
              </a:ext>
            </a:extLst>
          </p:cNvPr>
          <p:cNvSpPr txBox="1"/>
          <p:nvPr/>
        </p:nvSpPr>
        <p:spPr>
          <a:xfrm>
            <a:off x="626699" y="1472641"/>
            <a:ext cx="5416244" cy="3564117"/>
          </a:xfrm>
          <a:prstGeom prst="rect">
            <a:avLst/>
          </a:prstGeom>
          <a:noFill/>
        </p:spPr>
        <p:txBody>
          <a:bodyPr wrap="square" rtlCol="0">
            <a:spAutoFit/>
          </a:bodyPr>
          <a:lstStyle/>
          <a:p>
            <a:pPr>
              <a:lnSpc>
                <a:spcPct val="107000"/>
              </a:lnSpc>
              <a:spcAft>
                <a:spcPts val="800"/>
              </a:spcAft>
            </a:pPr>
            <a:r>
              <a:rPr lang="en-US" b="1" dirty="0">
                <a:solidFill>
                  <a:srgbClr val="7F7F7F"/>
                </a:solidFill>
                <a:latin typeface="Sommet Light" panose="02000505000000020004" pitchFamily="50" charset="-18"/>
              </a:rPr>
              <a:t>Prophylactic Strips</a:t>
            </a:r>
          </a:p>
          <a:p>
            <a:pPr>
              <a:lnSpc>
                <a:spcPct val="107000"/>
              </a:lnSpc>
              <a:spcAft>
                <a:spcPts val="800"/>
              </a:spcAft>
            </a:pPr>
            <a:endParaRPr lang="en-US" dirty="0">
              <a:solidFill>
                <a:srgbClr val="7F7F7F"/>
              </a:solidFill>
              <a:latin typeface="Sommet Light" panose="02000505000000020004" pitchFamily="50" charset="-18"/>
            </a:endParaRPr>
          </a:p>
          <a:p>
            <a:pPr>
              <a:lnSpc>
                <a:spcPct val="107000"/>
              </a:lnSpc>
              <a:spcAft>
                <a:spcPts val="800"/>
              </a:spcAft>
            </a:pPr>
            <a:r>
              <a:rPr lang="en-US" dirty="0">
                <a:solidFill>
                  <a:srgbClr val="7F7F7F"/>
                </a:solidFill>
                <a:latin typeface="Sommet Light" panose="02000505000000020004" pitchFamily="50" charset="-18"/>
              </a:rPr>
              <a:t>Perforated strips are an essential aid in the prevention of removing dental plaque residues, tartar, and stains from interdental surfaces without grinding and damaging tooth enamel.</a:t>
            </a:r>
          </a:p>
          <a:p>
            <a:pPr>
              <a:lnSpc>
                <a:spcPct val="107000"/>
              </a:lnSpc>
              <a:spcAft>
                <a:spcPts val="800"/>
              </a:spcAft>
            </a:pPr>
            <a:endParaRPr lang="en-US" dirty="0">
              <a:solidFill>
                <a:srgbClr val="7F7F7F"/>
              </a:solidFill>
              <a:latin typeface="Sommet Light" panose="02000505000000020004" pitchFamily="50" charset="-18"/>
            </a:endParaRPr>
          </a:p>
          <a:p>
            <a:pPr>
              <a:lnSpc>
                <a:spcPct val="107000"/>
              </a:lnSpc>
              <a:spcAft>
                <a:spcPts val="800"/>
              </a:spcAft>
            </a:pPr>
            <a:r>
              <a:rPr lang="en-US" dirty="0">
                <a:solidFill>
                  <a:srgbClr val="7F7F7F"/>
                </a:solidFill>
                <a:latin typeface="Sommet Light" panose="02000505000000020004" pitchFamily="50" charset="-18"/>
              </a:rPr>
              <a:t>PS04000 </a:t>
            </a:r>
            <a:r>
              <a:rPr lang="en-US" dirty="0" err="1">
                <a:solidFill>
                  <a:srgbClr val="7F7F7F"/>
                </a:solidFill>
                <a:latin typeface="Sommet Light" panose="02000505000000020004" pitchFamily="50" charset="-18"/>
              </a:rPr>
              <a:t>PUREsthetic</a:t>
            </a:r>
            <a:r>
              <a:rPr lang="en-US" dirty="0">
                <a:solidFill>
                  <a:srgbClr val="7F7F7F"/>
                </a:solidFill>
                <a:latin typeface="Sommet Light" panose="02000505000000020004" pitchFamily="50" charset="-18"/>
              </a:rPr>
              <a:t> Prophylactic Strips Thickness 0.05 mm, width 4 mm, length 100 mm, 10 pieces.</a:t>
            </a:r>
          </a:p>
          <a:p>
            <a:pPr>
              <a:lnSpc>
                <a:spcPct val="107000"/>
              </a:lnSpc>
              <a:spcAft>
                <a:spcPts val="800"/>
              </a:spcAft>
            </a:pPr>
            <a:endParaRPr lang="pl-PL" dirty="0">
              <a:solidFill>
                <a:srgbClr val="7F7F7F"/>
              </a:solidFill>
              <a:latin typeface="Sommet Light" panose="02000505000000020004" pitchFamily="50" charset="-18"/>
            </a:endParaRPr>
          </a:p>
        </p:txBody>
      </p:sp>
      <p:pic>
        <p:nvPicPr>
          <p:cNvPr id="3" name="Obraz 2">
            <a:extLst>
              <a:ext uri="{FF2B5EF4-FFF2-40B4-BE49-F238E27FC236}">
                <a16:creationId xmlns:a16="http://schemas.microsoft.com/office/drawing/2014/main" id="{B01DC828-0EA7-EC80-F998-0257AF1FB13A}"/>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6082145"/>
            <a:ext cx="12192000" cy="775854"/>
          </a:xfrm>
          <a:prstGeom prst="rect">
            <a:avLst/>
          </a:prstGeom>
        </p:spPr>
      </p:pic>
      <p:pic>
        <p:nvPicPr>
          <p:cNvPr id="5" name="Obraz 4">
            <a:extLst>
              <a:ext uri="{FF2B5EF4-FFF2-40B4-BE49-F238E27FC236}">
                <a16:creationId xmlns:a16="http://schemas.microsoft.com/office/drawing/2014/main" id="{3468AF3B-6951-24E9-7A46-716FFD1DB2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49057" y="1365354"/>
            <a:ext cx="5416244" cy="3777216"/>
          </a:xfrm>
          <a:prstGeom prst="rect">
            <a:avLst/>
          </a:prstGeom>
        </p:spPr>
      </p:pic>
      <p:pic>
        <p:nvPicPr>
          <p:cNvPr id="6" name="Obraz 5">
            <a:extLst>
              <a:ext uri="{FF2B5EF4-FFF2-40B4-BE49-F238E27FC236}">
                <a16:creationId xmlns:a16="http://schemas.microsoft.com/office/drawing/2014/main" id="{7371786E-E2E5-C649-645F-BC8A497A36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1618" y="6044620"/>
            <a:ext cx="2804193" cy="873668"/>
          </a:xfrm>
          <a:prstGeom prst="rect">
            <a:avLst/>
          </a:prstGeom>
        </p:spPr>
      </p:pic>
    </p:spTree>
    <p:extLst>
      <p:ext uri="{BB962C8B-B14F-4D97-AF65-F5344CB8AC3E}">
        <p14:creationId xmlns:p14="http://schemas.microsoft.com/office/powerpoint/2010/main" val="194403050"/>
      </p:ext>
    </p:extLst>
  </p:cSld>
  <p:clrMapOvr>
    <a:masterClrMapping/>
  </p:clrMapOvr>
</p:sld>
</file>

<file path=ppt/theme/theme1.xml><?xml version="1.0" encoding="utf-8"?>
<a:theme xmlns:a="http://schemas.openxmlformats.org/drawingml/2006/main" name="Motyw pakietu Office">
  <a:themeElements>
    <a:clrScheme name="Pakiet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Pakiet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Motyw pakietu Office">
  <a:themeElements>
    <a:clrScheme name="Pakiet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Pakiet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2790</TotalTime>
  <Words>1311</Words>
  <Application>Microsoft Office PowerPoint</Application>
  <PresentationFormat>Panoramiczny</PresentationFormat>
  <Paragraphs>166</Paragraphs>
  <Slides>24</Slides>
  <Notes>0</Notes>
  <HiddenSlides>0</HiddenSlides>
  <MMClips>0</MMClips>
  <ScaleCrop>false</ScaleCrop>
  <HeadingPairs>
    <vt:vector size="6" baseType="variant">
      <vt:variant>
        <vt:lpstr>Używane czcionki</vt:lpstr>
      </vt:variant>
      <vt:variant>
        <vt:i4>5</vt:i4>
      </vt:variant>
      <vt:variant>
        <vt:lpstr>Motyw</vt:lpstr>
      </vt:variant>
      <vt:variant>
        <vt:i4>1</vt:i4>
      </vt:variant>
      <vt:variant>
        <vt:lpstr>Tytuły slajdów</vt:lpstr>
      </vt:variant>
      <vt:variant>
        <vt:i4>24</vt:i4>
      </vt:variant>
    </vt:vector>
  </HeadingPairs>
  <TitlesOfParts>
    <vt:vector size="30" baseType="lpstr">
      <vt:lpstr>Sommet Light</vt:lpstr>
      <vt:lpstr>Arial</vt:lpstr>
      <vt:lpstr>Calibri</vt:lpstr>
      <vt:lpstr>Times New Roman</vt:lpstr>
      <vt:lpstr>Calibri Light</vt:lpstr>
      <vt:lpstr>Motyw pakietu Office</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Prezentacja programu PowerPoint</dc:title>
  <dc:creator>Joanna Adamusińska</dc:creator>
  <cp:lastModifiedBy>Ewa Jaszczyk</cp:lastModifiedBy>
  <cp:revision>120</cp:revision>
  <dcterms:created xsi:type="dcterms:W3CDTF">2019-03-21T11:25:43Z</dcterms:created>
  <dcterms:modified xsi:type="dcterms:W3CDTF">2024-04-19T11:00:18Z</dcterms:modified>
</cp:coreProperties>
</file>